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310" r:id="rId4"/>
    <p:sldId id="274" r:id="rId5"/>
    <p:sldId id="268" r:id="rId6"/>
    <p:sldId id="275" r:id="rId7"/>
    <p:sldId id="276" r:id="rId8"/>
    <p:sldId id="278" r:id="rId9"/>
    <p:sldId id="280" r:id="rId10"/>
    <p:sldId id="281" r:id="rId11"/>
    <p:sldId id="282" r:id="rId12"/>
    <p:sldId id="313" r:id="rId13"/>
    <p:sldId id="283" r:id="rId14"/>
    <p:sldId id="314" r:id="rId15"/>
    <p:sldId id="311" r:id="rId16"/>
    <p:sldId id="284" r:id="rId17"/>
    <p:sldId id="277" r:id="rId18"/>
    <p:sldId id="285" r:id="rId19"/>
    <p:sldId id="286" r:id="rId20"/>
    <p:sldId id="308" r:id="rId21"/>
    <p:sldId id="316"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Lst>
  <p:sldSz cx="12195175" cy="6859588"/>
  <p:notesSz cx="6858000" cy="9144000"/>
  <p:defaultText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B6E8F"/>
    <a:srgbClr val="00FF00"/>
    <a:srgbClr val="00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5" autoAdjust="0"/>
    <p:restoredTop sz="95753" autoAdjust="0"/>
  </p:normalViewPr>
  <p:slideViewPr>
    <p:cSldViewPr snapToGrid="0" snapToObjects="1">
      <p:cViewPr>
        <p:scale>
          <a:sx n="100" d="100"/>
          <a:sy n="100" d="100"/>
        </p:scale>
        <p:origin x="1224" y="600"/>
      </p:cViewPr>
      <p:guideLst>
        <p:guide orient="horz" pos="2161"/>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C2E98-9389-42E6-89CD-A42ED366A25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nb-NO"/>
        </a:p>
      </dgm:t>
    </dgm:pt>
    <dgm:pt modelId="{28AAD5E1-B45E-472D-8509-C4CDAED02AC0}">
      <dgm:prSet phldrT="[Tekst]"/>
      <dgm:spPr>
        <a:solidFill>
          <a:schemeClr val="bg1">
            <a:lumMod val="50000"/>
          </a:schemeClr>
        </a:solidFill>
      </dgm:spPr>
      <dgm:t>
        <a:bodyPr/>
        <a:lstStyle/>
        <a:p>
          <a:r>
            <a:rPr lang="nb-NO" dirty="0"/>
            <a:t>Databasen </a:t>
          </a:r>
          <a:br>
            <a:rPr lang="nb-NO" dirty="0"/>
          </a:br>
          <a:r>
            <a:rPr lang="nb-NO" dirty="0"/>
            <a:t>FG Kontroll</a:t>
          </a:r>
        </a:p>
      </dgm:t>
    </dgm:pt>
    <dgm:pt modelId="{9760179C-A804-42D9-8EA3-A59754C9C333}" type="parTrans" cxnId="{D78704AF-4028-456D-BA0C-305D91621BB0}">
      <dgm:prSet/>
      <dgm:spPr/>
      <dgm:t>
        <a:bodyPr/>
        <a:lstStyle/>
        <a:p>
          <a:endParaRPr lang="nb-NO"/>
        </a:p>
      </dgm:t>
    </dgm:pt>
    <dgm:pt modelId="{0F6ACFED-0DB5-46FF-9004-97EBC1345E88}" type="sibTrans" cxnId="{D78704AF-4028-456D-BA0C-305D91621BB0}">
      <dgm:prSet/>
      <dgm:spPr/>
      <dgm:t>
        <a:bodyPr/>
        <a:lstStyle/>
        <a:p>
          <a:endParaRPr lang="nb-NO"/>
        </a:p>
      </dgm:t>
    </dgm:pt>
    <dgm:pt modelId="{AC09E108-36C3-4CF7-B648-6AE706CA8000}">
      <dgm:prSet phldrT="[Tekst]"/>
      <dgm:spPr/>
      <dgm:t>
        <a:bodyPr/>
        <a:lstStyle/>
        <a:p>
          <a:r>
            <a:rPr lang="nb-NO"/>
            <a:t>Kontrollveiledning</a:t>
          </a:r>
        </a:p>
        <a:p>
          <a:r>
            <a:rPr lang="nb-NO"/>
            <a:t>FG920</a:t>
          </a:r>
          <a:endParaRPr lang="nb-NO" dirty="0"/>
        </a:p>
      </dgm:t>
    </dgm:pt>
    <dgm:pt modelId="{7D89414B-3528-4B1F-BFED-EE7B79CA3CE7}" type="parTrans" cxnId="{CF1FB32B-84C8-4514-9E18-C0AF22F5DEED}">
      <dgm:prSet/>
      <dgm:spPr/>
      <dgm:t>
        <a:bodyPr/>
        <a:lstStyle/>
        <a:p>
          <a:endParaRPr lang="nb-NO"/>
        </a:p>
      </dgm:t>
    </dgm:pt>
    <dgm:pt modelId="{27C32BF3-3A1B-46B3-9ECB-BA1E0A63CED3}" type="sibTrans" cxnId="{CF1FB32B-84C8-4514-9E18-C0AF22F5DEED}">
      <dgm:prSet/>
      <dgm:spPr/>
      <dgm:t>
        <a:bodyPr/>
        <a:lstStyle/>
        <a:p>
          <a:endParaRPr lang="nb-NO"/>
        </a:p>
      </dgm:t>
    </dgm:pt>
    <dgm:pt modelId="{7546031C-838B-46E5-8B00-B61A8CCA16B2}">
      <dgm:prSet phldrT="[Tekst]"/>
      <dgm:spPr>
        <a:solidFill>
          <a:schemeClr val="bg1">
            <a:lumMod val="50000"/>
          </a:schemeClr>
        </a:solidFill>
      </dgm:spPr>
      <dgm:t>
        <a:bodyPr/>
        <a:lstStyle/>
        <a:p>
          <a:r>
            <a:rPr lang="nb-NO" dirty="0"/>
            <a:t>Kontroll av automatiske slokkeanlegg i driftsfasen</a:t>
          </a:r>
        </a:p>
      </dgm:t>
    </dgm:pt>
    <dgm:pt modelId="{0DFCDA33-E8B7-4E07-A5E4-1C36A40E91F0}" type="parTrans" cxnId="{516773C5-530F-4377-8F0F-57F0D29A0257}">
      <dgm:prSet/>
      <dgm:spPr/>
      <dgm:t>
        <a:bodyPr/>
        <a:lstStyle/>
        <a:p>
          <a:endParaRPr lang="nb-NO"/>
        </a:p>
      </dgm:t>
    </dgm:pt>
    <dgm:pt modelId="{43FD89C5-17AE-43E0-9372-F6454225E9FF}" type="sibTrans" cxnId="{516773C5-530F-4377-8F0F-57F0D29A0257}">
      <dgm:prSet/>
      <dgm:spPr/>
      <dgm:t>
        <a:bodyPr/>
        <a:lstStyle/>
        <a:p>
          <a:endParaRPr lang="nb-NO"/>
        </a:p>
      </dgm:t>
    </dgm:pt>
    <dgm:pt modelId="{C8D47522-1E8E-42F9-B893-17F9BC5D3C88}" type="pres">
      <dgm:prSet presAssocID="{E9AC2E98-9389-42E6-89CD-A42ED366A250}" presName="compositeShape" presStyleCnt="0">
        <dgm:presLayoutVars>
          <dgm:chMax val="7"/>
          <dgm:dir/>
          <dgm:resizeHandles val="exact"/>
        </dgm:presLayoutVars>
      </dgm:prSet>
      <dgm:spPr/>
      <dgm:t>
        <a:bodyPr/>
        <a:lstStyle/>
        <a:p>
          <a:endParaRPr lang="nb-NO"/>
        </a:p>
      </dgm:t>
    </dgm:pt>
    <dgm:pt modelId="{B27F7ABA-9BD7-474A-B4B2-DEC2ED987D7D}" type="pres">
      <dgm:prSet presAssocID="{E9AC2E98-9389-42E6-89CD-A42ED366A250}" presName="wedge1" presStyleLbl="node1" presStyleIdx="0" presStyleCnt="3"/>
      <dgm:spPr/>
      <dgm:t>
        <a:bodyPr/>
        <a:lstStyle/>
        <a:p>
          <a:endParaRPr lang="nb-NO"/>
        </a:p>
      </dgm:t>
    </dgm:pt>
    <dgm:pt modelId="{0D5DB3BB-E2D1-4542-AAE5-AE67350C8481}" type="pres">
      <dgm:prSet presAssocID="{E9AC2E98-9389-42E6-89CD-A42ED366A250}" presName="dummy1a" presStyleCnt="0"/>
      <dgm:spPr/>
    </dgm:pt>
    <dgm:pt modelId="{D8036B7D-DBCC-40F8-97A7-532031CD58FB}" type="pres">
      <dgm:prSet presAssocID="{E9AC2E98-9389-42E6-89CD-A42ED366A250}" presName="dummy1b" presStyleCnt="0"/>
      <dgm:spPr/>
    </dgm:pt>
    <dgm:pt modelId="{56F899B9-7CBD-4796-93F9-B8E137C2D934}" type="pres">
      <dgm:prSet presAssocID="{E9AC2E98-9389-42E6-89CD-A42ED366A250}" presName="wedge1Tx" presStyleLbl="node1" presStyleIdx="0" presStyleCnt="3">
        <dgm:presLayoutVars>
          <dgm:chMax val="0"/>
          <dgm:chPref val="0"/>
          <dgm:bulletEnabled val="1"/>
        </dgm:presLayoutVars>
      </dgm:prSet>
      <dgm:spPr/>
      <dgm:t>
        <a:bodyPr/>
        <a:lstStyle/>
        <a:p>
          <a:endParaRPr lang="nb-NO"/>
        </a:p>
      </dgm:t>
    </dgm:pt>
    <dgm:pt modelId="{4267C10A-4320-41D5-AE1D-7C541987A50E}" type="pres">
      <dgm:prSet presAssocID="{E9AC2E98-9389-42E6-89CD-A42ED366A250}" presName="wedge2" presStyleLbl="node1" presStyleIdx="1" presStyleCnt="3"/>
      <dgm:spPr/>
      <dgm:t>
        <a:bodyPr/>
        <a:lstStyle/>
        <a:p>
          <a:endParaRPr lang="nb-NO"/>
        </a:p>
      </dgm:t>
    </dgm:pt>
    <dgm:pt modelId="{5444817D-2353-4FF3-9C37-6490346FC037}" type="pres">
      <dgm:prSet presAssocID="{E9AC2E98-9389-42E6-89CD-A42ED366A250}" presName="dummy2a" presStyleCnt="0"/>
      <dgm:spPr/>
    </dgm:pt>
    <dgm:pt modelId="{CB222D46-E65F-438A-8CA9-27464A948652}" type="pres">
      <dgm:prSet presAssocID="{E9AC2E98-9389-42E6-89CD-A42ED366A250}" presName="dummy2b" presStyleCnt="0"/>
      <dgm:spPr/>
    </dgm:pt>
    <dgm:pt modelId="{B82504E8-3833-493F-B45B-CFD2C674ECD3}" type="pres">
      <dgm:prSet presAssocID="{E9AC2E98-9389-42E6-89CD-A42ED366A250}" presName="wedge2Tx" presStyleLbl="node1" presStyleIdx="1" presStyleCnt="3">
        <dgm:presLayoutVars>
          <dgm:chMax val="0"/>
          <dgm:chPref val="0"/>
          <dgm:bulletEnabled val="1"/>
        </dgm:presLayoutVars>
      </dgm:prSet>
      <dgm:spPr/>
      <dgm:t>
        <a:bodyPr/>
        <a:lstStyle/>
        <a:p>
          <a:endParaRPr lang="nb-NO"/>
        </a:p>
      </dgm:t>
    </dgm:pt>
    <dgm:pt modelId="{D5D9F820-9ED7-40B9-B585-CCD5B8E4F2B7}" type="pres">
      <dgm:prSet presAssocID="{E9AC2E98-9389-42E6-89CD-A42ED366A250}" presName="wedge3" presStyleLbl="node1" presStyleIdx="2" presStyleCnt="3"/>
      <dgm:spPr/>
      <dgm:t>
        <a:bodyPr/>
        <a:lstStyle/>
        <a:p>
          <a:endParaRPr lang="nb-NO"/>
        </a:p>
      </dgm:t>
    </dgm:pt>
    <dgm:pt modelId="{A42DDC82-2CE9-4CFC-9D68-0528DF3F87BF}" type="pres">
      <dgm:prSet presAssocID="{E9AC2E98-9389-42E6-89CD-A42ED366A250}" presName="dummy3a" presStyleCnt="0"/>
      <dgm:spPr/>
    </dgm:pt>
    <dgm:pt modelId="{A9AC636D-706E-4F51-A2A3-CF7B4636C44A}" type="pres">
      <dgm:prSet presAssocID="{E9AC2E98-9389-42E6-89CD-A42ED366A250}" presName="dummy3b" presStyleCnt="0"/>
      <dgm:spPr/>
    </dgm:pt>
    <dgm:pt modelId="{216542E4-5B1F-4731-9756-36056B301E02}" type="pres">
      <dgm:prSet presAssocID="{E9AC2E98-9389-42E6-89CD-A42ED366A250}" presName="wedge3Tx" presStyleLbl="node1" presStyleIdx="2" presStyleCnt="3">
        <dgm:presLayoutVars>
          <dgm:chMax val="0"/>
          <dgm:chPref val="0"/>
          <dgm:bulletEnabled val="1"/>
        </dgm:presLayoutVars>
      </dgm:prSet>
      <dgm:spPr/>
      <dgm:t>
        <a:bodyPr/>
        <a:lstStyle/>
        <a:p>
          <a:endParaRPr lang="nb-NO"/>
        </a:p>
      </dgm:t>
    </dgm:pt>
    <dgm:pt modelId="{89E3D9E1-9BCB-4909-926C-EF0B8E76B00A}" type="pres">
      <dgm:prSet presAssocID="{0F6ACFED-0DB5-46FF-9004-97EBC1345E88}" presName="arrowWedge1" presStyleLbl="fgSibTrans2D1" presStyleIdx="0" presStyleCnt="3"/>
      <dgm:spPr/>
    </dgm:pt>
    <dgm:pt modelId="{44EB1EDF-7BF1-461D-AFD3-0F612568B17B}" type="pres">
      <dgm:prSet presAssocID="{43FD89C5-17AE-43E0-9372-F6454225E9FF}" presName="arrowWedge2" presStyleLbl="fgSibTrans2D1" presStyleIdx="1" presStyleCnt="3"/>
      <dgm:spPr/>
    </dgm:pt>
    <dgm:pt modelId="{96ED7761-3213-468A-9743-3E977AA0DDE9}" type="pres">
      <dgm:prSet presAssocID="{27C32BF3-3A1B-46B3-9ECB-BA1E0A63CED3}" presName="arrowWedge3" presStyleLbl="fgSibTrans2D1" presStyleIdx="2" presStyleCnt="3"/>
      <dgm:spPr/>
    </dgm:pt>
  </dgm:ptLst>
  <dgm:cxnLst>
    <dgm:cxn modelId="{CF1FB32B-84C8-4514-9E18-C0AF22F5DEED}" srcId="{E9AC2E98-9389-42E6-89CD-A42ED366A250}" destId="{AC09E108-36C3-4CF7-B648-6AE706CA8000}" srcOrd="2" destOrd="0" parTransId="{7D89414B-3528-4B1F-BFED-EE7B79CA3CE7}" sibTransId="{27C32BF3-3A1B-46B3-9ECB-BA1E0A63CED3}"/>
    <dgm:cxn modelId="{5AAF8041-1207-4E45-91A6-25FEE5D97B11}" type="presOf" srcId="{AC09E108-36C3-4CF7-B648-6AE706CA8000}" destId="{D5D9F820-9ED7-40B9-B585-CCD5B8E4F2B7}" srcOrd="0" destOrd="0" presId="urn:microsoft.com/office/officeart/2005/8/layout/cycle8"/>
    <dgm:cxn modelId="{7D958F0E-A3BE-4F91-A6A4-63E3B4A6714F}" type="presOf" srcId="{7546031C-838B-46E5-8B00-B61A8CCA16B2}" destId="{4267C10A-4320-41D5-AE1D-7C541987A50E}" srcOrd="0" destOrd="0" presId="urn:microsoft.com/office/officeart/2005/8/layout/cycle8"/>
    <dgm:cxn modelId="{B5044044-CBE7-42B3-9E82-6F49D282DB7C}" type="presOf" srcId="{AC09E108-36C3-4CF7-B648-6AE706CA8000}" destId="{216542E4-5B1F-4731-9756-36056B301E02}" srcOrd="1" destOrd="0" presId="urn:microsoft.com/office/officeart/2005/8/layout/cycle8"/>
    <dgm:cxn modelId="{D78704AF-4028-456D-BA0C-305D91621BB0}" srcId="{E9AC2E98-9389-42E6-89CD-A42ED366A250}" destId="{28AAD5E1-B45E-472D-8509-C4CDAED02AC0}" srcOrd="0" destOrd="0" parTransId="{9760179C-A804-42D9-8EA3-A59754C9C333}" sibTransId="{0F6ACFED-0DB5-46FF-9004-97EBC1345E88}"/>
    <dgm:cxn modelId="{EDD96B90-7337-4A32-A235-50F56999DDCB}" type="presOf" srcId="{E9AC2E98-9389-42E6-89CD-A42ED366A250}" destId="{C8D47522-1E8E-42F9-B893-17F9BC5D3C88}" srcOrd="0" destOrd="0" presId="urn:microsoft.com/office/officeart/2005/8/layout/cycle8"/>
    <dgm:cxn modelId="{555A50CA-9E80-4182-8BF3-4959FBE0C4A1}" type="presOf" srcId="{28AAD5E1-B45E-472D-8509-C4CDAED02AC0}" destId="{56F899B9-7CBD-4796-93F9-B8E137C2D934}" srcOrd="1" destOrd="0" presId="urn:microsoft.com/office/officeart/2005/8/layout/cycle8"/>
    <dgm:cxn modelId="{DD3F7560-1A2B-4C05-9E23-9FF84A6F72A3}" type="presOf" srcId="{28AAD5E1-B45E-472D-8509-C4CDAED02AC0}" destId="{B27F7ABA-9BD7-474A-B4B2-DEC2ED987D7D}" srcOrd="0" destOrd="0" presId="urn:microsoft.com/office/officeart/2005/8/layout/cycle8"/>
    <dgm:cxn modelId="{661A5EC7-BD6C-450F-9777-E7C4AF0D2F14}" type="presOf" srcId="{7546031C-838B-46E5-8B00-B61A8CCA16B2}" destId="{B82504E8-3833-493F-B45B-CFD2C674ECD3}" srcOrd="1" destOrd="0" presId="urn:microsoft.com/office/officeart/2005/8/layout/cycle8"/>
    <dgm:cxn modelId="{516773C5-530F-4377-8F0F-57F0D29A0257}" srcId="{E9AC2E98-9389-42E6-89CD-A42ED366A250}" destId="{7546031C-838B-46E5-8B00-B61A8CCA16B2}" srcOrd="1" destOrd="0" parTransId="{0DFCDA33-E8B7-4E07-A5E4-1C36A40E91F0}" sibTransId="{43FD89C5-17AE-43E0-9372-F6454225E9FF}"/>
    <dgm:cxn modelId="{8ED2BD5C-25A7-411B-9AC7-63E19214CB5B}" type="presParOf" srcId="{C8D47522-1E8E-42F9-B893-17F9BC5D3C88}" destId="{B27F7ABA-9BD7-474A-B4B2-DEC2ED987D7D}" srcOrd="0" destOrd="0" presId="urn:microsoft.com/office/officeart/2005/8/layout/cycle8"/>
    <dgm:cxn modelId="{5819A77C-E89E-4611-8679-741ECBF56058}" type="presParOf" srcId="{C8D47522-1E8E-42F9-B893-17F9BC5D3C88}" destId="{0D5DB3BB-E2D1-4542-AAE5-AE67350C8481}" srcOrd="1" destOrd="0" presId="urn:microsoft.com/office/officeart/2005/8/layout/cycle8"/>
    <dgm:cxn modelId="{18C2B057-D9E8-44AE-834F-77A5F312FA23}" type="presParOf" srcId="{C8D47522-1E8E-42F9-B893-17F9BC5D3C88}" destId="{D8036B7D-DBCC-40F8-97A7-532031CD58FB}" srcOrd="2" destOrd="0" presId="urn:microsoft.com/office/officeart/2005/8/layout/cycle8"/>
    <dgm:cxn modelId="{46216795-551A-4B86-8129-A0BFCC99750D}" type="presParOf" srcId="{C8D47522-1E8E-42F9-B893-17F9BC5D3C88}" destId="{56F899B9-7CBD-4796-93F9-B8E137C2D934}" srcOrd="3" destOrd="0" presId="urn:microsoft.com/office/officeart/2005/8/layout/cycle8"/>
    <dgm:cxn modelId="{72918A39-C9B8-4808-9140-AA64F4E4AB64}" type="presParOf" srcId="{C8D47522-1E8E-42F9-B893-17F9BC5D3C88}" destId="{4267C10A-4320-41D5-AE1D-7C541987A50E}" srcOrd="4" destOrd="0" presId="urn:microsoft.com/office/officeart/2005/8/layout/cycle8"/>
    <dgm:cxn modelId="{3AF498B9-832C-478F-BEB0-695D4484D73F}" type="presParOf" srcId="{C8D47522-1E8E-42F9-B893-17F9BC5D3C88}" destId="{5444817D-2353-4FF3-9C37-6490346FC037}" srcOrd="5" destOrd="0" presId="urn:microsoft.com/office/officeart/2005/8/layout/cycle8"/>
    <dgm:cxn modelId="{6C5F1B2A-2B79-4BAA-9DDB-9FCAA01B7856}" type="presParOf" srcId="{C8D47522-1E8E-42F9-B893-17F9BC5D3C88}" destId="{CB222D46-E65F-438A-8CA9-27464A948652}" srcOrd="6" destOrd="0" presId="urn:microsoft.com/office/officeart/2005/8/layout/cycle8"/>
    <dgm:cxn modelId="{F8E10871-312B-4B62-AD34-8D9E9E89B75A}" type="presParOf" srcId="{C8D47522-1E8E-42F9-B893-17F9BC5D3C88}" destId="{B82504E8-3833-493F-B45B-CFD2C674ECD3}" srcOrd="7" destOrd="0" presId="urn:microsoft.com/office/officeart/2005/8/layout/cycle8"/>
    <dgm:cxn modelId="{4D3C00AC-C1C2-4A6A-8ED7-F95A89308608}" type="presParOf" srcId="{C8D47522-1E8E-42F9-B893-17F9BC5D3C88}" destId="{D5D9F820-9ED7-40B9-B585-CCD5B8E4F2B7}" srcOrd="8" destOrd="0" presId="urn:microsoft.com/office/officeart/2005/8/layout/cycle8"/>
    <dgm:cxn modelId="{8C7960EC-D587-47EC-9FB3-B1DA8836E2BE}" type="presParOf" srcId="{C8D47522-1E8E-42F9-B893-17F9BC5D3C88}" destId="{A42DDC82-2CE9-4CFC-9D68-0528DF3F87BF}" srcOrd="9" destOrd="0" presId="urn:microsoft.com/office/officeart/2005/8/layout/cycle8"/>
    <dgm:cxn modelId="{337B2C97-FB70-4922-ACF0-B9E6B00A2D4D}" type="presParOf" srcId="{C8D47522-1E8E-42F9-B893-17F9BC5D3C88}" destId="{A9AC636D-706E-4F51-A2A3-CF7B4636C44A}" srcOrd="10" destOrd="0" presId="urn:microsoft.com/office/officeart/2005/8/layout/cycle8"/>
    <dgm:cxn modelId="{E4E7DFDD-9B84-4CFD-89D4-3995B6114FD1}" type="presParOf" srcId="{C8D47522-1E8E-42F9-B893-17F9BC5D3C88}" destId="{216542E4-5B1F-4731-9756-36056B301E02}" srcOrd="11" destOrd="0" presId="urn:microsoft.com/office/officeart/2005/8/layout/cycle8"/>
    <dgm:cxn modelId="{78189EF0-73D6-489F-93D4-F1282CC0E177}" type="presParOf" srcId="{C8D47522-1E8E-42F9-B893-17F9BC5D3C88}" destId="{89E3D9E1-9BCB-4909-926C-EF0B8E76B00A}" srcOrd="12" destOrd="0" presId="urn:microsoft.com/office/officeart/2005/8/layout/cycle8"/>
    <dgm:cxn modelId="{5E690FD8-BB75-4410-9F62-B42174BAAEEA}" type="presParOf" srcId="{C8D47522-1E8E-42F9-B893-17F9BC5D3C88}" destId="{44EB1EDF-7BF1-461D-AFD3-0F612568B17B}" srcOrd="13" destOrd="0" presId="urn:microsoft.com/office/officeart/2005/8/layout/cycle8"/>
    <dgm:cxn modelId="{99A9343D-9455-4C37-A4A4-483E44D46441}" type="presParOf" srcId="{C8D47522-1E8E-42F9-B893-17F9BC5D3C88}" destId="{96ED7761-3213-468A-9743-3E977AA0DDE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72014-C5B7-48F4-9FA3-1F4B1C69ACE7}"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nb-NO"/>
        </a:p>
      </dgm:t>
    </dgm:pt>
    <dgm:pt modelId="{0837F363-637D-460F-9D99-6B11AF38E82E}">
      <dgm:prSet phldrT="[Tekst]" custT="1"/>
      <dgm:spPr/>
      <dgm:t>
        <a:bodyPr anchor="t"/>
        <a:lstStyle/>
        <a:p>
          <a:pPr algn="l"/>
          <a:r>
            <a:rPr lang="nb-NO" sz="1800" b="1" dirty="0"/>
            <a:t>Sjekklister</a:t>
          </a:r>
          <a:endParaRPr lang="nb-NO" sz="2000" b="1" dirty="0"/>
        </a:p>
        <a:p>
          <a:pPr algn="l"/>
          <a:r>
            <a:rPr lang="nb-NO" sz="1600" i="1" dirty="0"/>
            <a:t>Angir kontrollpunkter som skal inngå i kontrollen.</a:t>
          </a:r>
        </a:p>
      </dgm:t>
    </dgm:pt>
    <dgm:pt modelId="{5117C05E-1FA4-4318-8CF8-4C7D469EA6EE}" type="parTrans" cxnId="{697378A1-7DD8-4F80-9C6F-2BDAD4971043}">
      <dgm:prSet/>
      <dgm:spPr/>
      <dgm:t>
        <a:bodyPr/>
        <a:lstStyle/>
        <a:p>
          <a:endParaRPr lang="nb-NO"/>
        </a:p>
      </dgm:t>
    </dgm:pt>
    <dgm:pt modelId="{2D02E768-42C2-4B94-88AD-06252AE8FBD5}" type="sibTrans" cxnId="{697378A1-7DD8-4F80-9C6F-2BDAD4971043}">
      <dgm:prSet/>
      <dgm:spPr>
        <a:ln>
          <a:solidFill>
            <a:srgbClr val="3B6E8F"/>
          </a:solidFill>
        </a:ln>
      </dgm:spPr>
      <dgm:t>
        <a:bodyPr/>
        <a:lstStyle/>
        <a:p>
          <a:endParaRPr lang="nb-NO"/>
        </a:p>
      </dgm:t>
    </dgm:pt>
    <dgm:pt modelId="{631511CE-8D13-49AD-A6F8-34DAA5EF1AF5}">
      <dgm:prSet phldrT="[Tekst]" custT="1"/>
      <dgm:spPr/>
      <dgm:t>
        <a:bodyPr anchor="t"/>
        <a:lstStyle/>
        <a:p>
          <a:pPr algn="l"/>
          <a:r>
            <a:rPr lang="nb-NO" sz="1800" b="1" dirty="0"/>
            <a:t>Veiledningsskjema</a:t>
          </a:r>
          <a:endParaRPr lang="nb-NO" sz="2000" b="1" dirty="0"/>
        </a:p>
        <a:p>
          <a:pPr algn="l"/>
          <a:r>
            <a:rPr lang="nb-NO" sz="1600" i="1" dirty="0"/>
            <a:t>Utfyllende beskrivelser av hvert enkelt kontrollpunkt med retningslinjer for vurdering og trekk. </a:t>
          </a:r>
        </a:p>
      </dgm:t>
    </dgm:pt>
    <dgm:pt modelId="{06879296-0A49-413D-94C6-52E542071BF6}" type="parTrans" cxnId="{B007D818-4C4B-41C3-925A-5461047C2F98}">
      <dgm:prSet/>
      <dgm:spPr/>
      <dgm:t>
        <a:bodyPr/>
        <a:lstStyle/>
        <a:p>
          <a:endParaRPr lang="nb-NO"/>
        </a:p>
      </dgm:t>
    </dgm:pt>
    <dgm:pt modelId="{AF6C6F3A-3D56-472E-928B-9E1B0F064F8B}" type="sibTrans" cxnId="{B007D818-4C4B-41C3-925A-5461047C2F98}">
      <dgm:prSet/>
      <dgm:spPr>
        <a:ln>
          <a:solidFill>
            <a:srgbClr val="3B6E8F"/>
          </a:solidFill>
        </a:ln>
      </dgm:spPr>
      <dgm:t>
        <a:bodyPr/>
        <a:lstStyle/>
        <a:p>
          <a:endParaRPr lang="nb-NO"/>
        </a:p>
      </dgm:t>
    </dgm:pt>
    <dgm:pt modelId="{F9E2034A-79AE-460D-ADB8-1A3B3EA20FC2}">
      <dgm:prSet phldrT="[Tekst]" custT="1"/>
      <dgm:spPr/>
      <dgm:t>
        <a:bodyPr anchor="t"/>
        <a:lstStyle/>
        <a:p>
          <a:pPr algn="l"/>
          <a:r>
            <a:rPr lang="nb-NO" sz="1800" b="1" dirty="0"/>
            <a:t>Karaktermatrise</a:t>
          </a:r>
          <a:endParaRPr lang="nb-NO" sz="2000" b="1" dirty="0"/>
        </a:p>
        <a:p>
          <a:pPr algn="l"/>
          <a:r>
            <a:rPr lang="nb-NO" sz="1600" i="1" dirty="0"/>
            <a:t>Modell for registrering av funn for å fastsette </a:t>
          </a:r>
          <a:r>
            <a:rPr lang="nb-NO" sz="1600" i="1" dirty="0" smtClean="0"/>
            <a:t>anleggsvurdering/karakter</a:t>
          </a:r>
          <a:r>
            <a:rPr lang="nb-NO" sz="1600" i="1" dirty="0"/>
            <a:t>.</a:t>
          </a:r>
        </a:p>
      </dgm:t>
    </dgm:pt>
    <dgm:pt modelId="{169EF4EF-0EFE-47F3-9C35-A210BA8F7037}" type="parTrans" cxnId="{EEC35BCB-F459-4937-8B83-712E8961B8C8}">
      <dgm:prSet/>
      <dgm:spPr/>
      <dgm:t>
        <a:bodyPr/>
        <a:lstStyle/>
        <a:p>
          <a:endParaRPr lang="nb-NO"/>
        </a:p>
      </dgm:t>
    </dgm:pt>
    <dgm:pt modelId="{6A9FF17F-319C-4A33-B0DF-6D892D60BBEC}" type="sibTrans" cxnId="{EEC35BCB-F459-4937-8B83-712E8961B8C8}">
      <dgm:prSet/>
      <dgm:spPr>
        <a:ln>
          <a:solidFill>
            <a:srgbClr val="3B6E8F"/>
          </a:solidFill>
        </a:ln>
      </dgm:spPr>
      <dgm:t>
        <a:bodyPr/>
        <a:lstStyle/>
        <a:p>
          <a:endParaRPr lang="nb-NO"/>
        </a:p>
      </dgm:t>
    </dgm:pt>
    <dgm:pt modelId="{55B43207-643B-4565-A093-D434A95803BC}" type="pres">
      <dgm:prSet presAssocID="{29F72014-C5B7-48F4-9FA3-1F4B1C69ACE7}" presName="Name0" presStyleCnt="0">
        <dgm:presLayoutVars>
          <dgm:dir/>
          <dgm:resizeHandles val="exact"/>
        </dgm:presLayoutVars>
      </dgm:prSet>
      <dgm:spPr/>
      <dgm:t>
        <a:bodyPr/>
        <a:lstStyle/>
        <a:p>
          <a:endParaRPr lang="nb-NO"/>
        </a:p>
      </dgm:t>
    </dgm:pt>
    <dgm:pt modelId="{89EE3114-7B35-49FA-8B84-07B9E1506163}" type="pres">
      <dgm:prSet presAssocID="{0837F363-637D-460F-9D99-6B11AF38E82E}" presName="composite" presStyleCnt="0"/>
      <dgm:spPr/>
    </dgm:pt>
    <dgm:pt modelId="{490946E0-0F0F-4970-9D9F-A1B2079AC7CE}" type="pres">
      <dgm:prSet presAssocID="{0837F363-637D-460F-9D99-6B11AF38E82E}" presName="imagSh" presStyleLbl="bgImgPlace1" presStyleIdx="0" presStyleCnt="3" custScaleX="156807" custScaleY="210893" custLinFactNeighborX="-212" custLinFactNeighborY="-4717">
        <dgm:style>
          <a:lnRef idx="2">
            <a:schemeClr val="dk1"/>
          </a:lnRef>
          <a:fillRef idx="1">
            <a:schemeClr val="lt1"/>
          </a:fillRef>
          <a:effectRef idx="0">
            <a:schemeClr val="dk1"/>
          </a:effectRef>
          <a:fontRef idx="minor">
            <a:schemeClr val="dk1"/>
          </a:fontRef>
        </dgm:styl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solidFill>
            <a:srgbClr val="3B6E8F"/>
          </a:solidFill>
          <a:round/>
        </a:ln>
      </dgm:spPr>
    </dgm:pt>
    <dgm:pt modelId="{10E1C791-0C67-408E-AA8F-DF1912A29BC2}" type="pres">
      <dgm:prSet presAssocID="{0837F363-637D-460F-9D99-6B11AF38E82E}" presName="txNode" presStyleLbl="node1" presStyleIdx="0" presStyleCnt="3" custScaleX="132028" custScaleY="66107" custLinFactNeighborX="212" custLinFactNeighborY="18709">
        <dgm:presLayoutVars>
          <dgm:bulletEnabled val="1"/>
        </dgm:presLayoutVars>
      </dgm:prSet>
      <dgm:spPr/>
      <dgm:t>
        <a:bodyPr/>
        <a:lstStyle/>
        <a:p>
          <a:endParaRPr lang="nb-NO"/>
        </a:p>
      </dgm:t>
    </dgm:pt>
    <dgm:pt modelId="{D058DBB3-784A-43A1-8238-BB7FB5A2C867}" type="pres">
      <dgm:prSet presAssocID="{2D02E768-42C2-4B94-88AD-06252AE8FBD5}" presName="sibTrans" presStyleLbl="sibTrans2D1" presStyleIdx="0" presStyleCnt="2" custScaleX="204890" custScaleY="116853"/>
      <dgm:spPr/>
      <dgm:t>
        <a:bodyPr/>
        <a:lstStyle/>
        <a:p>
          <a:endParaRPr lang="nb-NO"/>
        </a:p>
      </dgm:t>
    </dgm:pt>
    <dgm:pt modelId="{7F12E1CE-DD31-40EC-BF4B-5D8580D147E3}" type="pres">
      <dgm:prSet presAssocID="{2D02E768-42C2-4B94-88AD-06252AE8FBD5}" presName="connTx" presStyleLbl="sibTrans2D1" presStyleIdx="0" presStyleCnt="2"/>
      <dgm:spPr/>
      <dgm:t>
        <a:bodyPr/>
        <a:lstStyle/>
        <a:p>
          <a:endParaRPr lang="nb-NO"/>
        </a:p>
      </dgm:t>
    </dgm:pt>
    <dgm:pt modelId="{F1F68A19-F189-4733-A8A5-E85C999E046C}" type="pres">
      <dgm:prSet presAssocID="{631511CE-8D13-49AD-A6F8-34DAA5EF1AF5}" presName="composite" presStyleCnt="0"/>
      <dgm:spPr/>
    </dgm:pt>
    <dgm:pt modelId="{97580C84-A126-4AD1-A22B-04957D389A8D}" type="pres">
      <dgm:prSet presAssocID="{631511CE-8D13-49AD-A6F8-34DAA5EF1AF5}" presName="imagSh" presStyleLbl="bgImgPlace1" presStyleIdx="1" presStyleCnt="3" custScaleX="156807" custScaleY="210893" custLinFactNeighborX="-212" custLinFactNeighborY="-4717">
        <dgm:style>
          <a:lnRef idx="2">
            <a:schemeClr val="dk1"/>
          </a:lnRef>
          <a:fillRef idx="1">
            <a:schemeClr val="lt1"/>
          </a:fillRef>
          <a:effectRef idx="0">
            <a:schemeClr val="dk1"/>
          </a:effectRef>
          <a:fontRef idx="minor">
            <a:schemeClr val="dk1"/>
          </a:fontRef>
        </dgm:styl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solidFill>
            <a:srgbClr val="3B6E8F"/>
          </a:solidFill>
          <a:round/>
        </a:ln>
      </dgm:spPr>
      <dgm:t>
        <a:bodyPr/>
        <a:lstStyle/>
        <a:p>
          <a:endParaRPr lang="nb-NO"/>
        </a:p>
      </dgm:t>
    </dgm:pt>
    <dgm:pt modelId="{AE330787-AF55-46AB-9DDF-BE053529FF21}" type="pres">
      <dgm:prSet presAssocID="{631511CE-8D13-49AD-A6F8-34DAA5EF1AF5}" presName="txNode" presStyleLbl="node1" presStyleIdx="1" presStyleCnt="3" custScaleX="132028" custScaleY="66107" custLinFactNeighborX="212" custLinFactNeighborY="18709">
        <dgm:presLayoutVars>
          <dgm:bulletEnabled val="1"/>
        </dgm:presLayoutVars>
      </dgm:prSet>
      <dgm:spPr/>
      <dgm:t>
        <a:bodyPr/>
        <a:lstStyle/>
        <a:p>
          <a:endParaRPr lang="nb-NO"/>
        </a:p>
      </dgm:t>
    </dgm:pt>
    <dgm:pt modelId="{BE5F906C-5CC7-4CF2-94C5-5A7A8606C218}" type="pres">
      <dgm:prSet presAssocID="{AF6C6F3A-3D56-472E-928B-9E1B0F064F8B}" presName="sibTrans" presStyleLbl="sibTrans2D1" presStyleIdx="1" presStyleCnt="2" custScaleX="204891" custScaleY="116853"/>
      <dgm:spPr/>
      <dgm:t>
        <a:bodyPr/>
        <a:lstStyle/>
        <a:p>
          <a:endParaRPr lang="nb-NO"/>
        </a:p>
      </dgm:t>
    </dgm:pt>
    <dgm:pt modelId="{E64A6EBE-563C-4871-8852-8F335DFEDD6F}" type="pres">
      <dgm:prSet presAssocID="{AF6C6F3A-3D56-472E-928B-9E1B0F064F8B}" presName="connTx" presStyleLbl="sibTrans2D1" presStyleIdx="1" presStyleCnt="2"/>
      <dgm:spPr/>
      <dgm:t>
        <a:bodyPr/>
        <a:lstStyle/>
        <a:p>
          <a:endParaRPr lang="nb-NO"/>
        </a:p>
      </dgm:t>
    </dgm:pt>
    <dgm:pt modelId="{4C417172-1B2F-445D-AC90-209ED30E080D}" type="pres">
      <dgm:prSet presAssocID="{F9E2034A-79AE-460D-ADB8-1A3B3EA20FC2}" presName="composite" presStyleCnt="0"/>
      <dgm:spPr/>
    </dgm:pt>
    <dgm:pt modelId="{6F1B40FD-3C64-4A2A-A2F5-28CE7044B9C2}" type="pres">
      <dgm:prSet presAssocID="{F9E2034A-79AE-460D-ADB8-1A3B3EA20FC2}" presName="imagSh" presStyleLbl="bgImgPlace1" presStyleIdx="2" presStyleCnt="3" custScaleX="156807" custScaleY="210893" custLinFactNeighborX="-212" custLinFactNeighborY="-5283">
        <dgm:style>
          <a:lnRef idx="2">
            <a:schemeClr val="dk1"/>
          </a:lnRef>
          <a:fillRef idx="1">
            <a:schemeClr val="lt1"/>
          </a:fillRef>
          <a:effectRef idx="0">
            <a:schemeClr val="dk1"/>
          </a:effectRef>
          <a:fontRef idx="minor">
            <a:schemeClr val="dk1"/>
          </a:fontRef>
        </dgm:style>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873" t="-67" r="-95915" b="-1847"/>
          </a:stretch>
        </a:blipFill>
        <a:ln>
          <a:solidFill>
            <a:srgbClr val="3B6E8F"/>
          </a:solidFill>
          <a:round/>
        </a:ln>
      </dgm:spPr>
    </dgm:pt>
    <dgm:pt modelId="{195D7FB7-90A6-42BE-8082-6466BF8B8E38}" type="pres">
      <dgm:prSet presAssocID="{F9E2034A-79AE-460D-ADB8-1A3B3EA20FC2}" presName="txNode" presStyleLbl="node1" presStyleIdx="2" presStyleCnt="3" custScaleX="132028" custScaleY="66107" custLinFactNeighborX="212" custLinFactNeighborY="18709">
        <dgm:presLayoutVars>
          <dgm:bulletEnabled val="1"/>
        </dgm:presLayoutVars>
      </dgm:prSet>
      <dgm:spPr/>
      <dgm:t>
        <a:bodyPr/>
        <a:lstStyle/>
        <a:p>
          <a:endParaRPr lang="nb-NO"/>
        </a:p>
      </dgm:t>
    </dgm:pt>
  </dgm:ptLst>
  <dgm:cxnLst>
    <dgm:cxn modelId="{063E22A9-229C-43F4-8613-62EDC232BA57}" type="presOf" srcId="{AF6C6F3A-3D56-472E-928B-9E1B0F064F8B}" destId="{BE5F906C-5CC7-4CF2-94C5-5A7A8606C218}" srcOrd="0" destOrd="0" presId="urn:microsoft.com/office/officeart/2005/8/layout/hProcess10"/>
    <dgm:cxn modelId="{38B5ECF0-1141-4FAD-9C43-4103D0ECAEED}" type="presOf" srcId="{0837F363-637D-460F-9D99-6B11AF38E82E}" destId="{10E1C791-0C67-408E-AA8F-DF1912A29BC2}" srcOrd="0" destOrd="0" presId="urn:microsoft.com/office/officeart/2005/8/layout/hProcess10"/>
    <dgm:cxn modelId="{F498CF53-560B-4AEF-82C3-9A966CC9D5BA}" type="presOf" srcId="{2D02E768-42C2-4B94-88AD-06252AE8FBD5}" destId="{7F12E1CE-DD31-40EC-BF4B-5D8580D147E3}" srcOrd="1" destOrd="0" presId="urn:microsoft.com/office/officeart/2005/8/layout/hProcess10"/>
    <dgm:cxn modelId="{F2542A11-8352-4022-8C84-4B96F0BC5088}" type="presOf" srcId="{F9E2034A-79AE-460D-ADB8-1A3B3EA20FC2}" destId="{195D7FB7-90A6-42BE-8082-6466BF8B8E38}" srcOrd="0" destOrd="0" presId="urn:microsoft.com/office/officeart/2005/8/layout/hProcess10"/>
    <dgm:cxn modelId="{6ED53B75-FEFF-42C0-AFAD-6686FAE8C041}" type="presOf" srcId="{AF6C6F3A-3D56-472E-928B-9E1B0F064F8B}" destId="{E64A6EBE-563C-4871-8852-8F335DFEDD6F}" srcOrd="1" destOrd="0" presId="urn:microsoft.com/office/officeart/2005/8/layout/hProcess10"/>
    <dgm:cxn modelId="{697378A1-7DD8-4F80-9C6F-2BDAD4971043}" srcId="{29F72014-C5B7-48F4-9FA3-1F4B1C69ACE7}" destId="{0837F363-637D-460F-9D99-6B11AF38E82E}" srcOrd="0" destOrd="0" parTransId="{5117C05E-1FA4-4318-8CF8-4C7D469EA6EE}" sibTransId="{2D02E768-42C2-4B94-88AD-06252AE8FBD5}"/>
    <dgm:cxn modelId="{EEC35BCB-F459-4937-8B83-712E8961B8C8}" srcId="{29F72014-C5B7-48F4-9FA3-1F4B1C69ACE7}" destId="{F9E2034A-79AE-460D-ADB8-1A3B3EA20FC2}" srcOrd="2" destOrd="0" parTransId="{169EF4EF-0EFE-47F3-9C35-A210BA8F7037}" sibTransId="{6A9FF17F-319C-4A33-B0DF-6D892D60BBEC}"/>
    <dgm:cxn modelId="{8A7DC977-F547-4F18-B976-3AEEB5377596}" type="presOf" srcId="{631511CE-8D13-49AD-A6F8-34DAA5EF1AF5}" destId="{AE330787-AF55-46AB-9DDF-BE053529FF21}" srcOrd="0" destOrd="0" presId="urn:microsoft.com/office/officeart/2005/8/layout/hProcess10"/>
    <dgm:cxn modelId="{B007D818-4C4B-41C3-925A-5461047C2F98}" srcId="{29F72014-C5B7-48F4-9FA3-1F4B1C69ACE7}" destId="{631511CE-8D13-49AD-A6F8-34DAA5EF1AF5}" srcOrd="1" destOrd="0" parTransId="{06879296-0A49-413D-94C6-52E542071BF6}" sibTransId="{AF6C6F3A-3D56-472E-928B-9E1B0F064F8B}"/>
    <dgm:cxn modelId="{2A1AD752-D6CA-4141-A1CD-016A67B996FB}" type="presOf" srcId="{29F72014-C5B7-48F4-9FA3-1F4B1C69ACE7}" destId="{55B43207-643B-4565-A093-D434A95803BC}" srcOrd="0" destOrd="0" presId="urn:microsoft.com/office/officeart/2005/8/layout/hProcess10"/>
    <dgm:cxn modelId="{D6F923DA-3CE6-40C0-8A27-DE0D275DE653}" type="presOf" srcId="{2D02E768-42C2-4B94-88AD-06252AE8FBD5}" destId="{D058DBB3-784A-43A1-8238-BB7FB5A2C867}" srcOrd="0" destOrd="0" presId="urn:microsoft.com/office/officeart/2005/8/layout/hProcess10"/>
    <dgm:cxn modelId="{0A25EA22-74FC-4BEA-8D96-999E560B7B35}" type="presParOf" srcId="{55B43207-643B-4565-A093-D434A95803BC}" destId="{89EE3114-7B35-49FA-8B84-07B9E1506163}" srcOrd="0" destOrd="0" presId="urn:microsoft.com/office/officeart/2005/8/layout/hProcess10"/>
    <dgm:cxn modelId="{AD65C237-192E-46F4-88A9-3C1B6564CF60}" type="presParOf" srcId="{89EE3114-7B35-49FA-8B84-07B9E1506163}" destId="{490946E0-0F0F-4970-9D9F-A1B2079AC7CE}" srcOrd="0" destOrd="0" presId="urn:microsoft.com/office/officeart/2005/8/layout/hProcess10"/>
    <dgm:cxn modelId="{75BD9F75-0B65-41C0-A3CF-87225E27A9BA}" type="presParOf" srcId="{89EE3114-7B35-49FA-8B84-07B9E1506163}" destId="{10E1C791-0C67-408E-AA8F-DF1912A29BC2}" srcOrd="1" destOrd="0" presId="urn:microsoft.com/office/officeart/2005/8/layout/hProcess10"/>
    <dgm:cxn modelId="{7DA6C67F-0640-4AAA-AA90-0258173D4B4C}" type="presParOf" srcId="{55B43207-643B-4565-A093-D434A95803BC}" destId="{D058DBB3-784A-43A1-8238-BB7FB5A2C867}" srcOrd="1" destOrd="0" presId="urn:microsoft.com/office/officeart/2005/8/layout/hProcess10"/>
    <dgm:cxn modelId="{6B5EC95E-6C46-45A0-9DF5-F1F4F07A42DB}" type="presParOf" srcId="{D058DBB3-784A-43A1-8238-BB7FB5A2C867}" destId="{7F12E1CE-DD31-40EC-BF4B-5D8580D147E3}" srcOrd="0" destOrd="0" presId="urn:microsoft.com/office/officeart/2005/8/layout/hProcess10"/>
    <dgm:cxn modelId="{93CEB790-9046-4196-B123-295FE4DEABE8}" type="presParOf" srcId="{55B43207-643B-4565-A093-D434A95803BC}" destId="{F1F68A19-F189-4733-A8A5-E85C999E046C}" srcOrd="2" destOrd="0" presId="urn:microsoft.com/office/officeart/2005/8/layout/hProcess10"/>
    <dgm:cxn modelId="{7A071B15-7C02-4E45-A9A4-4825A73A609C}" type="presParOf" srcId="{F1F68A19-F189-4733-A8A5-E85C999E046C}" destId="{97580C84-A126-4AD1-A22B-04957D389A8D}" srcOrd="0" destOrd="0" presId="urn:microsoft.com/office/officeart/2005/8/layout/hProcess10"/>
    <dgm:cxn modelId="{0323A73C-D21D-41E6-ADBD-CFC192D0055D}" type="presParOf" srcId="{F1F68A19-F189-4733-A8A5-E85C999E046C}" destId="{AE330787-AF55-46AB-9DDF-BE053529FF21}" srcOrd="1" destOrd="0" presId="urn:microsoft.com/office/officeart/2005/8/layout/hProcess10"/>
    <dgm:cxn modelId="{ABDBC808-F587-4503-9AB2-35FB8DD7EBA2}" type="presParOf" srcId="{55B43207-643B-4565-A093-D434A95803BC}" destId="{BE5F906C-5CC7-4CF2-94C5-5A7A8606C218}" srcOrd="3" destOrd="0" presId="urn:microsoft.com/office/officeart/2005/8/layout/hProcess10"/>
    <dgm:cxn modelId="{563B8FE7-7D79-4506-A1CA-EDEF1C353E37}" type="presParOf" srcId="{BE5F906C-5CC7-4CF2-94C5-5A7A8606C218}" destId="{E64A6EBE-563C-4871-8852-8F335DFEDD6F}" srcOrd="0" destOrd="0" presId="urn:microsoft.com/office/officeart/2005/8/layout/hProcess10"/>
    <dgm:cxn modelId="{97733714-A018-4CCD-9A36-09CE3CB76959}" type="presParOf" srcId="{55B43207-643B-4565-A093-D434A95803BC}" destId="{4C417172-1B2F-445D-AC90-209ED30E080D}" srcOrd="4" destOrd="0" presId="urn:microsoft.com/office/officeart/2005/8/layout/hProcess10"/>
    <dgm:cxn modelId="{6BA6AD51-2A6E-481A-8A37-B1232FE40B58}" type="presParOf" srcId="{4C417172-1B2F-445D-AC90-209ED30E080D}" destId="{6F1B40FD-3C64-4A2A-A2F5-28CE7044B9C2}" srcOrd="0" destOrd="0" presId="urn:microsoft.com/office/officeart/2005/8/layout/hProcess10"/>
    <dgm:cxn modelId="{A407779C-5633-4304-AF04-2F43681358DD}" type="presParOf" srcId="{4C417172-1B2F-445D-AC90-209ED30E080D}" destId="{195D7FB7-90A6-42BE-8082-6466BF8B8E3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F7ABA-9BD7-474A-B4B2-DEC2ED987D7D}">
      <dsp:nvSpPr>
        <dsp:cNvPr id="0" name=""/>
        <dsp:cNvSpPr/>
      </dsp:nvSpPr>
      <dsp:spPr>
        <a:xfrm>
          <a:off x="953653" y="312681"/>
          <a:ext cx="4040811" cy="4040811"/>
        </a:xfrm>
        <a:prstGeom prst="pie">
          <a:avLst>
            <a:gd name="adj1" fmla="val 16200000"/>
            <a:gd name="adj2" fmla="val 180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Databasen </a:t>
          </a:r>
          <a:br>
            <a:rPr lang="nb-NO" sz="1400" kern="1200" dirty="0"/>
          </a:br>
          <a:r>
            <a:rPr lang="nb-NO" sz="1400" kern="1200" dirty="0"/>
            <a:t>FG Kontroll</a:t>
          </a:r>
        </a:p>
      </dsp:txBody>
      <dsp:txXfrm>
        <a:off x="3083257" y="1168949"/>
        <a:ext cx="1443147" cy="1202622"/>
      </dsp:txXfrm>
    </dsp:sp>
    <dsp:sp modelId="{4267C10A-4320-41D5-AE1D-7C541987A50E}">
      <dsp:nvSpPr>
        <dsp:cNvPr id="0" name=""/>
        <dsp:cNvSpPr/>
      </dsp:nvSpPr>
      <dsp:spPr>
        <a:xfrm>
          <a:off x="870431" y="456996"/>
          <a:ext cx="4040811" cy="4040811"/>
        </a:xfrm>
        <a:prstGeom prst="pie">
          <a:avLst>
            <a:gd name="adj1" fmla="val 1800000"/>
            <a:gd name="adj2" fmla="val 900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dirty="0"/>
            <a:t>Kontroll av automatiske slokkeanlegg i driftsfasen</a:t>
          </a:r>
        </a:p>
      </dsp:txBody>
      <dsp:txXfrm>
        <a:off x="1832529" y="3078713"/>
        <a:ext cx="2164720" cy="1058307"/>
      </dsp:txXfrm>
    </dsp:sp>
    <dsp:sp modelId="{D5D9F820-9ED7-40B9-B585-CCD5B8E4F2B7}">
      <dsp:nvSpPr>
        <dsp:cNvPr id="0" name=""/>
        <dsp:cNvSpPr/>
      </dsp:nvSpPr>
      <dsp:spPr>
        <a:xfrm>
          <a:off x="787210" y="312681"/>
          <a:ext cx="4040811" cy="4040811"/>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a:t>Kontrollveiledning</a:t>
          </a:r>
        </a:p>
        <a:p>
          <a:pPr lvl="0" algn="ctr" defTabSz="622300">
            <a:lnSpc>
              <a:spcPct val="90000"/>
            </a:lnSpc>
            <a:spcBef>
              <a:spcPct val="0"/>
            </a:spcBef>
            <a:spcAft>
              <a:spcPct val="35000"/>
            </a:spcAft>
          </a:pPr>
          <a:r>
            <a:rPr lang="nb-NO" sz="1400" kern="1200"/>
            <a:t>FG920</a:t>
          </a:r>
          <a:endParaRPr lang="nb-NO" sz="1400" kern="1200" dirty="0"/>
        </a:p>
      </dsp:txBody>
      <dsp:txXfrm>
        <a:off x="1255270" y="1168949"/>
        <a:ext cx="1443147" cy="1202622"/>
      </dsp:txXfrm>
    </dsp:sp>
    <dsp:sp modelId="{89E3D9E1-9BCB-4909-926C-EF0B8E76B00A}">
      <dsp:nvSpPr>
        <dsp:cNvPr id="0" name=""/>
        <dsp:cNvSpPr/>
      </dsp:nvSpPr>
      <dsp:spPr>
        <a:xfrm>
          <a:off x="703841" y="62536"/>
          <a:ext cx="4541102" cy="454110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EB1EDF-7BF1-461D-AFD3-0F612568B17B}">
      <dsp:nvSpPr>
        <dsp:cNvPr id="0" name=""/>
        <dsp:cNvSpPr/>
      </dsp:nvSpPr>
      <dsp:spPr>
        <a:xfrm>
          <a:off x="620286" y="206595"/>
          <a:ext cx="4541102" cy="454110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ED7761-3213-468A-9743-3E977AA0DDE9}">
      <dsp:nvSpPr>
        <dsp:cNvPr id="0" name=""/>
        <dsp:cNvSpPr/>
      </dsp:nvSpPr>
      <dsp:spPr>
        <a:xfrm>
          <a:off x="536731" y="62536"/>
          <a:ext cx="4541102" cy="454110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946E0-0F0F-4970-9D9F-A1B2079AC7CE}">
      <dsp:nvSpPr>
        <dsp:cNvPr id="0" name=""/>
        <dsp:cNvSpPr/>
      </dsp:nvSpPr>
      <dsp:spPr>
        <a:xfrm>
          <a:off x="0" y="544428"/>
          <a:ext cx="3219633" cy="43301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rgbClr val="3B6E8F"/>
          </a:solidFill>
          <a:prstDash val="solid"/>
          <a:round/>
        </a:ln>
        <a:effectLst/>
      </dsp:spPr>
      <dsp:style>
        <a:lnRef idx="2">
          <a:schemeClr val="dk1"/>
        </a:lnRef>
        <a:fillRef idx="1">
          <a:schemeClr val="lt1"/>
        </a:fillRef>
        <a:effectRef idx="0">
          <a:schemeClr val="dk1"/>
        </a:effectRef>
        <a:fontRef idx="minor">
          <a:schemeClr val="dk1"/>
        </a:fontRef>
      </dsp:style>
    </dsp:sp>
    <dsp:sp modelId="{10E1C791-0C67-408E-AA8F-DF1912A29BC2}">
      <dsp:nvSpPr>
        <dsp:cNvPr id="0" name=""/>
        <dsp:cNvSpPr/>
      </dsp:nvSpPr>
      <dsp:spPr>
        <a:xfrm>
          <a:off x="593692" y="3743775"/>
          <a:ext cx="2710859" cy="1357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nb-NO" sz="1800" b="1" kern="1200" dirty="0"/>
            <a:t>Sjekklister</a:t>
          </a:r>
          <a:endParaRPr lang="nb-NO" sz="2000" b="1" kern="1200" dirty="0"/>
        </a:p>
        <a:p>
          <a:pPr lvl="0" algn="l" defTabSz="800100">
            <a:lnSpc>
              <a:spcPct val="90000"/>
            </a:lnSpc>
            <a:spcBef>
              <a:spcPct val="0"/>
            </a:spcBef>
            <a:spcAft>
              <a:spcPct val="35000"/>
            </a:spcAft>
          </a:pPr>
          <a:r>
            <a:rPr lang="nb-NO" sz="1600" i="1" kern="1200" dirty="0"/>
            <a:t>Angir kontrollpunkter som skal inngå i kontrollen.</a:t>
          </a:r>
        </a:p>
      </dsp:txBody>
      <dsp:txXfrm>
        <a:off x="633447" y="3783530"/>
        <a:ext cx="2631349" cy="1277829"/>
      </dsp:txXfrm>
    </dsp:sp>
    <dsp:sp modelId="{D058DBB3-784A-43A1-8238-BB7FB5A2C867}">
      <dsp:nvSpPr>
        <dsp:cNvPr id="0" name=""/>
        <dsp:cNvSpPr/>
      </dsp:nvSpPr>
      <dsp:spPr>
        <a:xfrm>
          <a:off x="3364765" y="2421247"/>
          <a:ext cx="625299" cy="576513"/>
        </a:xfrm>
        <a:prstGeom prst="rightArrow">
          <a:avLst>
            <a:gd name="adj1" fmla="val 60000"/>
            <a:gd name="adj2" fmla="val 50000"/>
          </a:avLst>
        </a:prstGeom>
        <a:solidFill>
          <a:schemeClr val="accent1">
            <a:tint val="60000"/>
            <a:hueOff val="0"/>
            <a:satOff val="0"/>
            <a:lumOff val="0"/>
            <a:alphaOff val="0"/>
          </a:schemeClr>
        </a:solidFill>
        <a:ln>
          <a:solidFill>
            <a:srgbClr val="3B6E8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b-NO" sz="2600" kern="1200"/>
        </a:p>
      </dsp:txBody>
      <dsp:txXfrm>
        <a:off x="3364765" y="2536550"/>
        <a:ext cx="452345" cy="345907"/>
      </dsp:txXfrm>
    </dsp:sp>
    <dsp:sp modelId="{97580C84-A126-4AD1-A22B-04957D389A8D}">
      <dsp:nvSpPr>
        <dsp:cNvPr id="0" name=""/>
        <dsp:cNvSpPr/>
      </dsp:nvSpPr>
      <dsp:spPr>
        <a:xfrm>
          <a:off x="4091599" y="544428"/>
          <a:ext cx="3219633" cy="433015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rgbClr val="3B6E8F"/>
          </a:solidFill>
          <a:prstDash val="solid"/>
          <a:round/>
        </a:ln>
        <a:effectLst/>
      </dsp:spPr>
      <dsp:style>
        <a:lnRef idx="2">
          <a:schemeClr val="dk1"/>
        </a:lnRef>
        <a:fillRef idx="1">
          <a:schemeClr val="lt1"/>
        </a:fillRef>
        <a:effectRef idx="0">
          <a:schemeClr val="dk1"/>
        </a:effectRef>
        <a:fontRef idx="minor">
          <a:schemeClr val="dk1"/>
        </a:fontRef>
      </dsp:style>
    </dsp:sp>
    <dsp:sp modelId="{AE330787-AF55-46AB-9DDF-BE053529FF21}">
      <dsp:nvSpPr>
        <dsp:cNvPr id="0" name=""/>
        <dsp:cNvSpPr/>
      </dsp:nvSpPr>
      <dsp:spPr>
        <a:xfrm>
          <a:off x="4688941" y="3743775"/>
          <a:ext cx="2710859" cy="1357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nb-NO" sz="1800" b="1" kern="1200" dirty="0"/>
            <a:t>Veiledningsskjema</a:t>
          </a:r>
          <a:endParaRPr lang="nb-NO" sz="2000" b="1" kern="1200" dirty="0"/>
        </a:p>
        <a:p>
          <a:pPr lvl="0" algn="l" defTabSz="800100">
            <a:lnSpc>
              <a:spcPct val="90000"/>
            </a:lnSpc>
            <a:spcBef>
              <a:spcPct val="0"/>
            </a:spcBef>
            <a:spcAft>
              <a:spcPct val="35000"/>
            </a:spcAft>
          </a:pPr>
          <a:r>
            <a:rPr lang="nb-NO" sz="1600" i="1" kern="1200" dirty="0"/>
            <a:t>Utfyllende beskrivelser av hvert enkelt kontrollpunkt med retningslinjer for vurdering og trekk. </a:t>
          </a:r>
        </a:p>
      </dsp:txBody>
      <dsp:txXfrm>
        <a:off x="4728696" y="3783530"/>
        <a:ext cx="2631349" cy="1277829"/>
      </dsp:txXfrm>
    </dsp:sp>
    <dsp:sp modelId="{BE5F906C-5CC7-4CF2-94C5-5A7A8606C218}">
      <dsp:nvSpPr>
        <dsp:cNvPr id="0" name=""/>
        <dsp:cNvSpPr/>
      </dsp:nvSpPr>
      <dsp:spPr>
        <a:xfrm rot="21590244">
          <a:off x="7456969" y="2415374"/>
          <a:ext cx="627922" cy="576513"/>
        </a:xfrm>
        <a:prstGeom prst="rightArrow">
          <a:avLst>
            <a:gd name="adj1" fmla="val 60000"/>
            <a:gd name="adj2" fmla="val 50000"/>
          </a:avLst>
        </a:prstGeom>
        <a:solidFill>
          <a:schemeClr val="accent1">
            <a:tint val="60000"/>
            <a:hueOff val="0"/>
            <a:satOff val="0"/>
            <a:lumOff val="0"/>
            <a:alphaOff val="0"/>
          </a:schemeClr>
        </a:solidFill>
        <a:ln>
          <a:solidFill>
            <a:srgbClr val="3B6E8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nb-NO" sz="2600" kern="1200"/>
        </a:p>
      </dsp:txBody>
      <dsp:txXfrm>
        <a:off x="7456969" y="2530922"/>
        <a:ext cx="454968" cy="345907"/>
      </dsp:txXfrm>
    </dsp:sp>
    <dsp:sp modelId="{6F1B40FD-3C64-4A2A-A2F5-28CE7044B9C2}">
      <dsp:nvSpPr>
        <dsp:cNvPr id="0" name=""/>
        <dsp:cNvSpPr/>
      </dsp:nvSpPr>
      <dsp:spPr>
        <a:xfrm>
          <a:off x="8186847" y="532806"/>
          <a:ext cx="3219633" cy="4330152"/>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873" t="-67" r="-95915" b="-1847"/>
          </a:stretch>
        </a:blipFill>
        <a:ln w="25400" cap="flat" cmpd="sng" algn="ctr">
          <a:solidFill>
            <a:srgbClr val="3B6E8F"/>
          </a:solidFill>
          <a:prstDash val="solid"/>
          <a:round/>
        </a:ln>
        <a:effectLst/>
      </dsp:spPr>
      <dsp:style>
        <a:lnRef idx="2">
          <a:schemeClr val="dk1"/>
        </a:lnRef>
        <a:fillRef idx="1">
          <a:schemeClr val="lt1"/>
        </a:fillRef>
        <a:effectRef idx="0">
          <a:schemeClr val="dk1"/>
        </a:effectRef>
        <a:fontRef idx="minor">
          <a:schemeClr val="dk1"/>
        </a:fontRef>
      </dsp:style>
    </dsp:sp>
    <dsp:sp modelId="{195D7FB7-90A6-42BE-8082-6466BF8B8E38}">
      <dsp:nvSpPr>
        <dsp:cNvPr id="0" name=""/>
        <dsp:cNvSpPr/>
      </dsp:nvSpPr>
      <dsp:spPr>
        <a:xfrm>
          <a:off x="8780540" y="3743775"/>
          <a:ext cx="2710859" cy="13573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nb-NO" sz="1800" b="1" kern="1200" dirty="0"/>
            <a:t>Karaktermatrise</a:t>
          </a:r>
          <a:endParaRPr lang="nb-NO" sz="2000" b="1" kern="1200" dirty="0"/>
        </a:p>
        <a:p>
          <a:pPr lvl="0" algn="l" defTabSz="800100">
            <a:lnSpc>
              <a:spcPct val="90000"/>
            </a:lnSpc>
            <a:spcBef>
              <a:spcPct val="0"/>
            </a:spcBef>
            <a:spcAft>
              <a:spcPct val="35000"/>
            </a:spcAft>
          </a:pPr>
          <a:r>
            <a:rPr lang="nb-NO" sz="1600" i="1" kern="1200" dirty="0"/>
            <a:t>Modell for registrering av funn for å fastsette </a:t>
          </a:r>
          <a:r>
            <a:rPr lang="nb-NO" sz="1600" i="1" kern="1200" dirty="0" smtClean="0"/>
            <a:t>anleggsvurdering/karakter</a:t>
          </a:r>
          <a:r>
            <a:rPr lang="nb-NO" sz="1600" i="1" kern="1200" dirty="0"/>
            <a:t>.</a:t>
          </a:r>
        </a:p>
      </dsp:txBody>
      <dsp:txXfrm>
        <a:off x="8820295" y="3783530"/>
        <a:ext cx="2631349" cy="127782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8CA5A-13DA-467A-A20B-39F95EC9D03A}" type="datetimeFigureOut">
              <a:rPr lang="nb-NO" smtClean="0"/>
              <a:t>13.12.2016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5934E-B458-426D-85CE-299ED65472CA}" type="slidenum">
              <a:rPr lang="nb-NO" smtClean="0"/>
              <a:t>‹#›</a:t>
            </a:fld>
            <a:endParaRPr lang="nb-NO"/>
          </a:p>
        </p:txBody>
      </p:sp>
    </p:spTree>
    <p:extLst>
      <p:ext uri="{BB962C8B-B14F-4D97-AF65-F5344CB8AC3E}">
        <p14:creationId xmlns:p14="http://schemas.microsoft.com/office/powerpoint/2010/main" val="99715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5934E-B458-426D-85CE-299ED65472CA}" type="slidenum">
              <a:rPr lang="nb-NO" smtClean="0"/>
              <a:t>9</a:t>
            </a:fld>
            <a:endParaRPr lang="nb-NO"/>
          </a:p>
        </p:txBody>
      </p:sp>
    </p:spTree>
    <p:extLst>
      <p:ext uri="{BB962C8B-B14F-4D97-AF65-F5344CB8AC3E}">
        <p14:creationId xmlns:p14="http://schemas.microsoft.com/office/powerpoint/2010/main" val="103406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1"/>
          </p:nvPr>
        </p:nvSpPr>
        <p:spPr>
          <a:xfrm>
            <a:off x="0" y="0"/>
            <a:ext cx="12195175" cy="6859588"/>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ikonet for å legge til et bilde</a:t>
            </a:r>
            <a:endParaRPr lang="nb-NO" dirty="0"/>
          </a:p>
        </p:txBody>
      </p:sp>
      <p:sp>
        <p:nvSpPr>
          <p:cNvPr id="8" name="Plassholder for tekst 7"/>
          <p:cNvSpPr>
            <a:spLocks noGrp="1"/>
          </p:cNvSpPr>
          <p:nvPr>
            <p:ph type="body" sz="quarter" idx="10" hasCustomPrompt="1"/>
          </p:nvPr>
        </p:nvSpPr>
        <p:spPr>
          <a:xfrm>
            <a:off x="-1" y="421200"/>
            <a:ext cx="12195175" cy="1410521"/>
          </a:xfrm>
          <a:blipFill dpi="0" rotWithShape="1">
            <a:blip r:embed="rId3" cstate="print">
              <a:extLst>
                <a:ext uri="{28A0092B-C50C-407E-A947-70E740481C1C}">
                  <a14:useLocalDpi xmlns:a14="http://schemas.microsoft.com/office/drawing/2010/main" val="0"/>
                </a:ext>
              </a:extLst>
            </a:blip>
            <a:srcRect/>
            <a:tile tx="0" ty="0" sx="100000" sy="100000" flip="none" algn="bl"/>
          </a:blipFill>
        </p:spPr>
        <p:txBody>
          <a:bodyPr lIns="612000" tIns="108000" bIns="90000">
            <a:spAutoFit/>
          </a:bodyPr>
          <a:lstStyle>
            <a:lvl1pPr marL="0" indent="0">
              <a:lnSpc>
                <a:spcPct val="100000"/>
              </a:lnSpc>
              <a:spcBef>
                <a:spcPts val="0"/>
              </a:spcBef>
              <a:spcAft>
                <a:spcPts val="0"/>
              </a:spcAft>
              <a:buFont typeface="Arial" panose="020B0604020202020204" pitchFamily="34" charset="0"/>
              <a:buChar char="​"/>
              <a:defRPr sz="4400">
                <a:solidFill>
                  <a:schemeClr val="accent1"/>
                </a:solidFill>
                <a:latin typeface="+mj-lt"/>
              </a:defRPr>
            </a:lvl1pPr>
            <a:lvl2pPr marL="108000" indent="0">
              <a:spcBef>
                <a:spcPts val="2000"/>
              </a:spcBef>
              <a:buFont typeface="Arial" panose="020B0604020202020204" pitchFamily="34" charset="0"/>
              <a:buChar char="​"/>
              <a:defRPr sz="1800">
                <a:solidFill>
                  <a:schemeClr val="accent1"/>
                </a:solidFill>
              </a:defRPr>
            </a:lvl2pPr>
          </a:lstStyle>
          <a:p>
            <a:pPr lvl="0"/>
            <a:r>
              <a:rPr lang="nb-NO" dirty="0"/>
              <a:t>Tittel</a:t>
            </a:r>
          </a:p>
          <a:p>
            <a:pPr lvl="1"/>
            <a:r>
              <a:rPr lang="nb-NO" dirty="0"/>
              <a:t>Andre nivå</a:t>
            </a:r>
          </a:p>
        </p:txBody>
      </p:sp>
    </p:spTree>
    <p:extLst>
      <p:ext uri="{BB962C8B-B14F-4D97-AF65-F5344CB8AC3E}">
        <p14:creationId xmlns:p14="http://schemas.microsoft.com/office/powerpoint/2010/main" val="189781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a:t>
            </a:fld>
            <a:endParaRPr lang="nb-NO"/>
          </a:p>
        </p:txBody>
      </p:sp>
    </p:spTree>
    <p:extLst>
      <p:ext uri="{BB962C8B-B14F-4D97-AF65-F5344CB8AC3E}">
        <p14:creationId xmlns:p14="http://schemas.microsoft.com/office/powerpoint/2010/main" val="53826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2">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5175" cy="6589554"/>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ikonet for å legge til et bilde</a:t>
            </a:r>
          </a:p>
        </p:txBody>
      </p:sp>
      <p:sp>
        <p:nvSpPr>
          <p:cNvPr id="7" name="Tittel 1"/>
          <p:cNvSpPr>
            <a:spLocks noGrp="1"/>
          </p:cNvSpPr>
          <p:nvPr>
            <p:ph type="title"/>
          </p:nvPr>
        </p:nvSpPr>
        <p:spPr>
          <a:xfrm>
            <a:off x="-2" y="1123340"/>
            <a:ext cx="12195178" cy="760959"/>
          </a:xfrm>
          <a:solidFill>
            <a:srgbClr val="FFFFFF">
              <a:alpha val="69804"/>
            </a:srgbClr>
          </a:solidFill>
        </p:spPr>
        <p:txBody>
          <a:bodyPr lIns="972000" tIns="72000" bIns="72000">
            <a:spAutoFit/>
          </a:bodyPr>
          <a:lstStyle>
            <a:lvl1pPr algn="ctr">
              <a:defRPr/>
            </a:lvl1pPr>
          </a:lstStyle>
          <a:p>
            <a:r>
              <a:rPr lang="nb-NO"/>
              <a:t>Klikk for å redigere tittelstil</a:t>
            </a:r>
            <a:endParaRPr lang="nb-NO" dirty="0"/>
          </a:p>
        </p:txBody>
      </p:sp>
      <p:sp>
        <p:nvSpPr>
          <p:cNvPr id="2" name="Plassholder for lysbildenummer 1"/>
          <p:cNvSpPr>
            <a:spLocks noGrp="1"/>
          </p:cNvSpPr>
          <p:nvPr>
            <p:ph type="sldNum" sz="quarter" idx="11"/>
          </p:nvPr>
        </p:nvSpPr>
        <p:spPr/>
        <p:txBody>
          <a:bodyPr/>
          <a:lstStyle/>
          <a:p>
            <a:fld id="{F5E16789-BE1F-4013-B5E1-F7A037751CA3}" type="slidenum">
              <a:rPr lang="nb-NO" smtClean="0"/>
              <a:pPr/>
              <a:t>‹#›</a:t>
            </a:fld>
            <a:endParaRPr lang="nb-NO" dirty="0"/>
          </a:p>
        </p:txBody>
      </p:sp>
    </p:spTree>
    <p:extLst>
      <p:ext uri="{BB962C8B-B14F-4D97-AF65-F5344CB8AC3E}">
        <p14:creationId xmlns:p14="http://schemas.microsoft.com/office/powerpoint/2010/main" val="423776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med bildetekst">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5175" cy="6589554"/>
          </a:xfrm>
          <a:blipFill>
            <a:blip r:embed="rId2"/>
            <a:stretch>
              <a:fillRect/>
            </a:stretch>
          </a:blipFill>
        </p:spPr>
        <p:txBody>
          <a:bodyPr/>
          <a:lstStyle/>
          <a:p>
            <a:r>
              <a:rPr lang="nb-NO"/>
              <a:t>Klikk ikonet for å legge til et bilde</a:t>
            </a:r>
            <a:endParaRPr lang="nb-NO" dirty="0"/>
          </a:p>
        </p:txBody>
      </p:sp>
      <p:sp>
        <p:nvSpPr>
          <p:cNvPr id="3" name="Plassholder for tekst 2"/>
          <p:cNvSpPr>
            <a:spLocks noGrp="1"/>
          </p:cNvSpPr>
          <p:nvPr>
            <p:ph type="body" sz="quarter" idx="11" hasCustomPrompt="1"/>
          </p:nvPr>
        </p:nvSpPr>
        <p:spPr>
          <a:xfrm>
            <a:off x="8821103" y="0"/>
            <a:ext cx="2531116" cy="1402132"/>
          </a:xfrm>
          <a:blipFill dpi="0" rotWithShape="1">
            <a:blip r:embed="rId3"/>
            <a:srcRect/>
            <a:tile tx="0" ty="0" sx="100000" sy="100000" flip="none" algn="bl"/>
          </a:blipFill>
        </p:spPr>
        <p:txBody>
          <a:bodyPr lIns="306000" tIns="774000" rIns="306000" bIns="360000">
            <a:spAutoFit/>
          </a:bodyPr>
          <a:lstStyle>
            <a:lvl1pPr marL="0" indent="0">
              <a:lnSpc>
                <a:spcPct val="114000"/>
              </a:lnSpc>
              <a:spcBef>
                <a:spcPts val="0"/>
              </a:spcBef>
              <a:buNone/>
              <a:defRPr sz="1600"/>
            </a:lvl1pPr>
          </a:lstStyle>
          <a:p>
            <a:pPr lvl="0"/>
            <a:r>
              <a:rPr lang="nb-NO" dirty="0"/>
              <a:t>Bildetekst</a:t>
            </a:r>
          </a:p>
        </p:txBody>
      </p:sp>
      <p:sp>
        <p:nvSpPr>
          <p:cNvPr id="11" name="Tittel 1"/>
          <p:cNvSpPr>
            <a:spLocks noGrp="1"/>
          </p:cNvSpPr>
          <p:nvPr>
            <p:ph type="title" hasCustomPrompt="1"/>
          </p:nvPr>
        </p:nvSpPr>
        <p:spPr>
          <a:xfrm>
            <a:off x="9130742" y="332765"/>
            <a:ext cx="1933575" cy="338554"/>
          </a:xfrm>
          <a:noFill/>
        </p:spPr>
        <p:txBody>
          <a:bodyPr wrap="square" lIns="0" tIns="0" bIns="0">
            <a:spAutoFit/>
          </a:bodyPr>
          <a:lstStyle>
            <a:lvl1pPr algn="l">
              <a:defRPr sz="2200">
                <a:solidFill>
                  <a:schemeClr val="dk1"/>
                </a:solidFill>
                <a:latin typeface="+mn-lt"/>
              </a:defRPr>
            </a:lvl1pPr>
          </a:lstStyle>
          <a:p>
            <a:r>
              <a:rPr lang="nb-NO" dirty="0"/>
              <a:t>Tittel</a:t>
            </a:r>
          </a:p>
        </p:txBody>
      </p:sp>
      <p:sp>
        <p:nvSpPr>
          <p:cNvPr id="2" name="Plassholder for lysbildenummer 1"/>
          <p:cNvSpPr>
            <a:spLocks noGrp="1"/>
          </p:cNvSpPr>
          <p:nvPr>
            <p:ph type="sldNum" sz="quarter" idx="12"/>
          </p:nvPr>
        </p:nvSpPr>
        <p:spPr/>
        <p:txBody>
          <a:bodyPr/>
          <a:lstStyle/>
          <a:p>
            <a:fld id="{F5E16789-BE1F-4013-B5E1-F7A037751CA3}" type="slidenum">
              <a:rPr lang="nb-NO" smtClean="0"/>
              <a:pPr/>
              <a:t>‹#›</a:t>
            </a:fld>
            <a:endParaRPr lang="nb-NO" dirty="0"/>
          </a:p>
        </p:txBody>
      </p:sp>
    </p:spTree>
    <p:extLst>
      <p:ext uri="{BB962C8B-B14F-4D97-AF65-F5344CB8AC3E}">
        <p14:creationId xmlns:p14="http://schemas.microsoft.com/office/powerpoint/2010/main" val="160379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med sitat">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5175" cy="6589554"/>
          </a:xfrm>
          <a:blipFill>
            <a:blip r:embed="rId2"/>
            <a:stretch>
              <a:fillRect/>
            </a:stretch>
          </a:blipFill>
        </p:spPr>
        <p:txBody>
          <a:bodyPr/>
          <a:lstStyle/>
          <a:p>
            <a:r>
              <a:rPr lang="nb-NO"/>
              <a:t>Klikk ikonet for å legge til et bilde</a:t>
            </a:r>
            <a:endParaRPr lang="nb-NO" dirty="0"/>
          </a:p>
        </p:txBody>
      </p:sp>
      <p:sp>
        <p:nvSpPr>
          <p:cNvPr id="11" name="Tittel 1"/>
          <p:cNvSpPr>
            <a:spLocks noGrp="1"/>
          </p:cNvSpPr>
          <p:nvPr>
            <p:ph type="title" hasCustomPrompt="1"/>
          </p:nvPr>
        </p:nvSpPr>
        <p:spPr>
          <a:xfrm>
            <a:off x="932517" y="4861494"/>
            <a:ext cx="8878233" cy="730182"/>
          </a:xfrm>
          <a:noFill/>
        </p:spPr>
        <p:txBody>
          <a:bodyPr wrap="square" lIns="72000" tIns="72000" bIns="72000">
            <a:spAutoFit/>
          </a:bodyPr>
          <a:lstStyle>
            <a:lvl1pPr algn="l">
              <a:defRPr sz="3800">
                <a:solidFill>
                  <a:schemeClr val="bg1"/>
                </a:solidFill>
                <a:latin typeface="+mj-lt"/>
              </a:defRPr>
            </a:lvl1pPr>
          </a:lstStyle>
          <a:p>
            <a:r>
              <a:rPr lang="nb-NO" dirty="0"/>
              <a:t>Sitat</a:t>
            </a:r>
          </a:p>
        </p:txBody>
      </p:sp>
      <p:sp>
        <p:nvSpPr>
          <p:cNvPr id="2" name="Plassholder for lysbildenummer 1"/>
          <p:cNvSpPr>
            <a:spLocks noGrp="1"/>
          </p:cNvSpPr>
          <p:nvPr>
            <p:ph type="sldNum" sz="quarter" idx="11"/>
          </p:nvPr>
        </p:nvSpPr>
        <p:spPr/>
        <p:txBody>
          <a:bodyPr/>
          <a:lstStyle/>
          <a:p>
            <a:fld id="{F5E16789-BE1F-4013-B5E1-F7A037751CA3}" type="slidenum">
              <a:rPr lang="nb-NO" smtClean="0"/>
              <a:pPr/>
              <a:t>‹#›</a:t>
            </a:fld>
            <a:endParaRPr lang="nb-NO" dirty="0"/>
          </a:p>
        </p:txBody>
      </p:sp>
    </p:spTree>
    <p:extLst>
      <p:ext uri="{BB962C8B-B14F-4D97-AF65-F5344CB8AC3E}">
        <p14:creationId xmlns:p14="http://schemas.microsoft.com/office/powerpoint/2010/main" val="83581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innhold 2"/>
          <p:cNvSpPr>
            <a:spLocks noGrp="1"/>
          </p:cNvSpPr>
          <p:nvPr>
            <p:ph idx="1"/>
          </p:nvPr>
        </p:nvSpPr>
        <p:spPr>
          <a:xfrm>
            <a:off x="579600" y="1717200"/>
            <a:ext cx="4813200" cy="41148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innhold 2"/>
          <p:cNvSpPr>
            <a:spLocks noGrp="1"/>
          </p:cNvSpPr>
          <p:nvPr>
            <p:ph idx="10"/>
          </p:nvPr>
        </p:nvSpPr>
        <p:spPr>
          <a:xfrm>
            <a:off x="6797442" y="1717200"/>
            <a:ext cx="4813200" cy="41148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Plassholder for lysbildenummer 2"/>
          <p:cNvSpPr>
            <a:spLocks noGrp="1"/>
          </p:cNvSpPr>
          <p:nvPr>
            <p:ph type="sldNum" sz="quarter" idx="11"/>
          </p:nvPr>
        </p:nvSpPr>
        <p:spPr/>
        <p:txBody>
          <a:bodyPr/>
          <a:lstStyle/>
          <a:p>
            <a:fld id="{F5E16789-BE1F-4013-B5E1-F7A037751CA3}" type="slidenum">
              <a:rPr lang="nb-NO" smtClean="0"/>
              <a:pPr/>
              <a:t>‹#›</a:t>
            </a:fld>
            <a:endParaRPr lang="nb-NO"/>
          </a:p>
        </p:txBody>
      </p:sp>
    </p:spTree>
    <p:extLst>
      <p:ext uri="{BB962C8B-B14F-4D97-AF65-F5344CB8AC3E}">
        <p14:creationId xmlns:p14="http://schemas.microsoft.com/office/powerpoint/2010/main" val="146663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ysbildenummer 2"/>
          <p:cNvSpPr>
            <a:spLocks noGrp="1"/>
          </p:cNvSpPr>
          <p:nvPr>
            <p:ph type="sldNum" sz="quarter" idx="10"/>
          </p:nvPr>
        </p:nvSpPr>
        <p:spPr/>
        <p:txBody>
          <a:bodyPr/>
          <a:lstStyle/>
          <a:p>
            <a:fld id="{F5E16789-BE1F-4013-B5E1-F7A037751CA3}" type="slidenum">
              <a:rPr lang="nb-NO" smtClean="0"/>
              <a:pPr/>
              <a:t>‹#›</a:t>
            </a:fld>
            <a:endParaRPr lang="nb-NO"/>
          </a:p>
        </p:txBody>
      </p:sp>
    </p:spTree>
    <p:extLst>
      <p:ext uri="{BB962C8B-B14F-4D97-AF65-F5344CB8AC3E}">
        <p14:creationId xmlns:p14="http://schemas.microsoft.com/office/powerpoint/2010/main" val="277433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p>
            <a:fld id="{F5E16789-BE1F-4013-B5E1-F7A037751CA3}" type="slidenum">
              <a:rPr lang="nb-NO" smtClean="0"/>
              <a:pPr/>
              <a:t>‹#›</a:t>
            </a:fld>
            <a:endParaRPr lang="nb-NO"/>
          </a:p>
        </p:txBody>
      </p:sp>
    </p:spTree>
    <p:extLst>
      <p:ext uri="{BB962C8B-B14F-4D97-AF65-F5344CB8AC3E}">
        <p14:creationId xmlns:p14="http://schemas.microsoft.com/office/powerpoint/2010/main" val="62942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41187" y="261026"/>
            <a:ext cx="11512800" cy="760959"/>
          </a:xfrm>
          <a:prstGeom prst="rect">
            <a:avLst/>
          </a:prstGeom>
        </p:spPr>
        <p:txBody>
          <a:bodyPr vert="horz" lIns="72000" tIns="72000" rIns="72000" bIns="72000" rtlCol="0" anchor="t">
            <a:spAutoFit/>
          </a:bodyPr>
          <a:lstStyle/>
          <a:p>
            <a:r>
              <a:rPr lang="nb-NO" dirty="0"/>
              <a:t>Klikk for å redigere tittelstil</a:t>
            </a:r>
          </a:p>
        </p:txBody>
      </p:sp>
      <p:sp>
        <p:nvSpPr>
          <p:cNvPr id="3" name="Plassholder for tekst 2"/>
          <p:cNvSpPr>
            <a:spLocks noGrp="1"/>
          </p:cNvSpPr>
          <p:nvPr>
            <p:ph type="body" idx="1"/>
          </p:nvPr>
        </p:nvSpPr>
        <p:spPr>
          <a:xfrm>
            <a:off x="579600" y="1718631"/>
            <a:ext cx="11031042" cy="4114098"/>
          </a:xfrm>
          <a:prstGeom prst="rect">
            <a:avLst/>
          </a:prstGeom>
        </p:spPr>
        <p:txBody>
          <a:bodyPr vert="horz" lIns="72000" tIns="72000" rIns="72000" bIns="7200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Rektangel 9"/>
          <p:cNvSpPr/>
          <p:nvPr userDrawn="1"/>
        </p:nvSpPr>
        <p:spPr>
          <a:xfrm>
            <a:off x="-1" y="6589554"/>
            <a:ext cx="12195175" cy="270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bg1"/>
                </a:solidFill>
              </a:rPr>
              <a:t>www.finansnorge.no</a:t>
            </a:r>
          </a:p>
        </p:txBody>
      </p:sp>
      <p:sp>
        <p:nvSpPr>
          <p:cNvPr id="4" name="Plassholder for lysbildenummer 3"/>
          <p:cNvSpPr>
            <a:spLocks noGrp="1"/>
          </p:cNvSpPr>
          <p:nvPr>
            <p:ph type="sldNum" sz="quarter" idx="4"/>
          </p:nvPr>
        </p:nvSpPr>
        <p:spPr>
          <a:xfrm>
            <a:off x="0" y="6674400"/>
            <a:ext cx="385200" cy="184666"/>
          </a:xfrm>
          <a:prstGeom prst="rect">
            <a:avLst/>
          </a:prstGeom>
        </p:spPr>
        <p:txBody>
          <a:bodyPr vert="horz" lIns="91440" tIns="0" rIns="91440" bIns="0" rtlCol="0" anchor="ctr">
            <a:spAutoFit/>
          </a:bodyPr>
          <a:lstStyle>
            <a:lvl1pPr algn="l">
              <a:defRPr sz="1200">
                <a:solidFill>
                  <a:schemeClr val="tx2">
                    <a:lumMod val="60000"/>
                    <a:lumOff val="40000"/>
                  </a:schemeClr>
                </a:solidFill>
              </a:defRPr>
            </a:lvl1pPr>
          </a:lstStyle>
          <a:p>
            <a:fld id="{F5E16789-BE1F-4013-B5E1-F7A037751CA3}" type="slidenum">
              <a:rPr lang="nb-NO" smtClean="0"/>
              <a:pPr/>
              <a:t>‹#›</a:t>
            </a:fld>
            <a:endParaRPr lang="nb-NO" dirty="0"/>
          </a:p>
        </p:txBody>
      </p:sp>
    </p:spTree>
    <p:extLst>
      <p:ext uri="{BB962C8B-B14F-4D97-AF65-F5344CB8AC3E}">
        <p14:creationId xmlns:p14="http://schemas.microsoft.com/office/powerpoint/2010/main" val="268027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52" r:id="rId6"/>
    <p:sldLayoutId id="2147483654" r:id="rId7"/>
    <p:sldLayoutId id="2147483655" r:id="rId8"/>
  </p:sldLayoutIdLst>
  <p:hf hdr="0" ftr="0" dt="0"/>
  <p:txStyles>
    <p:titleStyle>
      <a:lvl1pPr algn="ctr" defTabSz="1088776" rtl="0" eaLnBrk="1" latinLnBrk="0" hangingPunct="1">
        <a:spcBef>
          <a:spcPct val="0"/>
        </a:spcBef>
        <a:buNone/>
        <a:defRPr sz="4000" kern="1200">
          <a:solidFill>
            <a:schemeClr val="accent1"/>
          </a:solidFill>
          <a:latin typeface="+mj-lt"/>
          <a:ea typeface="+mj-ea"/>
          <a:cs typeface="+mj-cs"/>
        </a:defRPr>
      </a:lvl1pPr>
    </p:titleStyle>
    <p:bodyStyle>
      <a:lvl1pPr marL="216000" indent="-216000" algn="l" defTabSz="1088776" rtl="0" eaLnBrk="1" latinLnBrk="0" hangingPunct="1">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864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96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28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994134"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 b="1"/>
          <a:stretch>
            <a:fillRect/>
          </a:stretch>
        </p:blipFill>
        <p:spPr/>
      </p:pic>
      <p:sp>
        <p:nvSpPr>
          <p:cNvPr id="4" name="Plassholder for tekst 3"/>
          <p:cNvSpPr>
            <a:spLocks noGrp="1"/>
          </p:cNvSpPr>
          <p:nvPr>
            <p:ph type="body" sz="quarter" idx="10"/>
          </p:nvPr>
        </p:nvSpPr>
        <p:spPr>
          <a:xfrm>
            <a:off x="-1" y="421200"/>
            <a:ext cx="12195175" cy="2764738"/>
          </a:xfrm>
        </p:spPr>
        <p:txBody>
          <a:bodyPr/>
          <a:lstStyle/>
          <a:p>
            <a:r>
              <a:rPr lang="nb-NO" i="1" dirty="0" smtClean="0"/>
              <a:t>FG-Veiledning</a:t>
            </a:r>
          </a:p>
          <a:p>
            <a:r>
              <a:rPr lang="nb-NO" b="1" dirty="0" smtClean="0"/>
              <a:t>Kontroll av </a:t>
            </a:r>
            <a:r>
              <a:rPr lang="nb-NO" b="1" dirty="0"/>
              <a:t>faste automatiske vannbaserte </a:t>
            </a:r>
            <a:r>
              <a:rPr lang="nb-NO" b="1" dirty="0" smtClean="0"/>
              <a:t>slokkeanlegg</a:t>
            </a:r>
          </a:p>
          <a:p>
            <a:pPr lvl="1"/>
            <a:r>
              <a:rPr lang="nb-NO" dirty="0" smtClean="0"/>
              <a:t>FG-920:4</a:t>
            </a:r>
            <a:endParaRPr lang="nb-NO" dirty="0"/>
          </a:p>
        </p:txBody>
      </p:sp>
    </p:spTree>
    <p:extLst>
      <p:ext uri="{BB962C8B-B14F-4D97-AF65-F5344CB8AC3E}">
        <p14:creationId xmlns:p14="http://schemas.microsoft.com/office/powerpoint/2010/main" val="299828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6044" y="1177781"/>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7967378" cy="760959"/>
          </a:xfrm>
        </p:spPr>
        <p:txBody>
          <a:bodyPr/>
          <a:lstStyle/>
          <a:p>
            <a:pPr algn="l"/>
            <a:r>
              <a:rPr lang="nb-NO" dirty="0"/>
              <a:t>Behandling av feil og mangler</a:t>
            </a:r>
          </a:p>
        </p:txBody>
      </p:sp>
      <p:sp>
        <p:nvSpPr>
          <p:cNvPr id="3" name="Plassholder for innhold 2"/>
          <p:cNvSpPr>
            <a:spLocks noGrp="1"/>
          </p:cNvSpPr>
          <p:nvPr>
            <p:ph idx="1"/>
          </p:nvPr>
        </p:nvSpPr>
        <p:spPr>
          <a:xfrm>
            <a:off x="579601" y="1178778"/>
            <a:ext cx="7227968" cy="5193803"/>
          </a:xfrm>
        </p:spPr>
        <p:txBody>
          <a:bodyPr>
            <a:noAutofit/>
          </a:bodyPr>
          <a:lstStyle/>
          <a:p>
            <a:pPr marL="0" indent="0">
              <a:buNone/>
            </a:pPr>
            <a:r>
              <a:rPr lang="nb-NO" sz="1800" dirty="0"/>
              <a:t>Forhold kontrollen avdekker som ikke oppfyller krav gitt i standard eller anleggets prosjekteringsgrunnlag skal angis som</a:t>
            </a:r>
            <a:r>
              <a:rPr lang="nb-NO" sz="1800" dirty="0" smtClean="0"/>
              <a:t>:</a:t>
            </a:r>
          </a:p>
          <a:p>
            <a:pPr marL="0" indent="0">
              <a:buNone/>
            </a:pPr>
            <a:endParaRPr lang="nb-NO" sz="1800" dirty="0"/>
          </a:p>
          <a:p>
            <a:pPr marL="457200" indent="-457200">
              <a:buFont typeface="+mj-lt"/>
              <a:buAutoNum type="alphaLcParenR"/>
            </a:pPr>
            <a:r>
              <a:rPr lang="nb-NO" sz="1800" b="1" dirty="0"/>
              <a:t>Avvik </a:t>
            </a:r>
            <a:r>
              <a:rPr lang="nb-NO" sz="1800" dirty="0"/>
              <a:t>- </a:t>
            </a:r>
            <a:r>
              <a:rPr lang="nb-NO" sz="1800" i="1" dirty="0"/>
              <a:t>forhold som må utbedres for at anlegget skal ha tilfredsstillende funksjon og kvalitet</a:t>
            </a:r>
            <a:r>
              <a:rPr lang="nb-NO" sz="1800" i="1" dirty="0" smtClean="0"/>
              <a:t>.</a:t>
            </a:r>
          </a:p>
          <a:p>
            <a:pPr marL="457200" indent="-457200">
              <a:buFont typeface="+mj-lt"/>
              <a:buAutoNum type="alphaLcParenR"/>
            </a:pPr>
            <a:endParaRPr lang="nb-NO" sz="1800" i="1" dirty="0"/>
          </a:p>
          <a:p>
            <a:pPr marL="457200" indent="-457200">
              <a:buFont typeface="+mj-lt"/>
              <a:buAutoNum type="alphaLcParenR"/>
            </a:pPr>
            <a:r>
              <a:rPr lang="nb-NO" sz="1800" b="1" dirty="0"/>
              <a:t>Merknad</a:t>
            </a:r>
            <a:r>
              <a:rPr lang="nb-NO" sz="1800" dirty="0"/>
              <a:t> - </a:t>
            </a:r>
            <a:r>
              <a:rPr lang="nb-NO" sz="1800" i="1" dirty="0"/>
              <a:t>forhold som ikke har betydning for anleggets funksjon eller kvalitet, og kan aksepteres selv om dette ikke oppfyller krav i standard eller prosjekteringsgrunnlag.</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10</a:t>
            </a:fld>
            <a:endParaRPr lang="nb-NO"/>
          </a:p>
        </p:txBody>
      </p:sp>
      <p:sp>
        <p:nvSpPr>
          <p:cNvPr id="8" name="Frihåndsform 7"/>
          <p:cNvSpPr/>
          <p:nvPr/>
        </p:nvSpPr>
        <p:spPr>
          <a:xfrm>
            <a:off x="8556502" y="3660718"/>
            <a:ext cx="3006848" cy="1739957"/>
          </a:xfrm>
          <a:custGeom>
            <a:avLst/>
            <a:gdLst>
              <a:gd name="connsiteX0" fmla="*/ 82704 w 2921154"/>
              <a:gd name="connsiteY0" fmla="*/ 63557 h 1739957"/>
              <a:gd name="connsiteX1" fmla="*/ 197004 w 2921154"/>
              <a:gd name="connsiteY1" fmla="*/ 44507 h 1739957"/>
              <a:gd name="connsiteX2" fmla="*/ 2902104 w 2921154"/>
              <a:gd name="connsiteY2" fmla="*/ 82607 h 1739957"/>
              <a:gd name="connsiteX3" fmla="*/ 2864004 w 2921154"/>
              <a:gd name="connsiteY3" fmla="*/ 120707 h 1739957"/>
              <a:gd name="connsiteX4" fmla="*/ 2635404 w 2921154"/>
              <a:gd name="connsiteY4" fmla="*/ 158807 h 1739957"/>
              <a:gd name="connsiteX5" fmla="*/ 2235354 w 2921154"/>
              <a:gd name="connsiteY5" fmla="*/ 139757 h 1739957"/>
              <a:gd name="connsiteX6" fmla="*/ 2102004 w 2921154"/>
              <a:gd name="connsiteY6" fmla="*/ 120707 h 1739957"/>
              <a:gd name="connsiteX7" fmla="*/ 235104 w 2921154"/>
              <a:gd name="connsiteY7" fmla="*/ 139757 h 1739957"/>
              <a:gd name="connsiteX8" fmla="*/ 101754 w 2921154"/>
              <a:gd name="connsiteY8" fmla="*/ 215957 h 1739957"/>
              <a:gd name="connsiteX9" fmla="*/ 63654 w 2921154"/>
              <a:gd name="connsiteY9" fmla="*/ 254057 h 1739957"/>
              <a:gd name="connsiteX10" fmla="*/ 44604 w 2921154"/>
              <a:gd name="connsiteY10" fmla="*/ 311207 h 1739957"/>
              <a:gd name="connsiteX11" fmla="*/ 82704 w 2921154"/>
              <a:gd name="connsiteY11" fmla="*/ 330257 h 1739957"/>
              <a:gd name="connsiteX12" fmla="*/ 273204 w 2921154"/>
              <a:gd name="connsiteY12" fmla="*/ 311207 h 1739957"/>
              <a:gd name="connsiteX13" fmla="*/ 673254 w 2921154"/>
              <a:gd name="connsiteY13" fmla="*/ 254057 h 1739957"/>
              <a:gd name="connsiteX14" fmla="*/ 2444904 w 2921154"/>
              <a:gd name="connsiteY14" fmla="*/ 273107 h 1739957"/>
              <a:gd name="connsiteX15" fmla="*/ 2616354 w 2921154"/>
              <a:gd name="connsiteY15" fmla="*/ 292157 h 1739957"/>
              <a:gd name="connsiteX16" fmla="*/ 2825904 w 2921154"/>
              <a:gd name="connsiteY16" fmla="*/ 330257 h 1739957"/>
              <a:gd name="connsiteX17" fmla="*/ 2902104 w 2921154"/>
              <a:gd name="connsiteY17" fmla="*/ 349307 h 1739957"/>
              <a:gd name="connsiteX18" fmla="*/ 2883054 w 2921154"/>
              <a:gd name="connsiteY18" fmla="*/ 463607 h 1739957"/>
              <a:gd name="connsiteX19" fmla="*/ 2806854 w 2921154"/>
              <a:gd name="connsiteY19" fmla="*/ 501707 h 1739957"/>
              <a:gd name="connsiteX20" fmla="*/ 273204 w 2921154"/>
              <a:gd name="connsiteY20" fmla="*/ 501707 h 1739957"/>
              <a:gd name="connsiteX21" fmla="*/ 82704 w 2921154"/>
              <a:gd name="connsiteY21" fmla="*/ 558857 h 1739957"/>
              <a:gd name="connsiteX22" fmla="*/ 82704 w 2921154"/>
              <a:gd name="connsiteY22" fmla="*/ 673157 h 1739957"/>
              <a:gd name="connsiteX23" fmla="*/ 2597304 w 2921154"/>
              <a:gd name="connsiteY23" fmla="*/ 692207 h 1739957"/>
              <a:gd name="connsiteX24" fmla="*/ 2844954 w 2921154"/>
              <a:gd name="connsiteY24" fmla="*/ 711257 h 1739957"/>
              <a:gd name="connsiteX25" fmla="*/ 2902104 w 2921154"/>
              <a:gd name="connsiteY25" fmla="*/ 730307 h 1739957"/>
              <a:gd name="connsiteX26" fmla="*/ 2921154 w 2921154"/>
              <a:gd name="connsiteY26" fmla="*/ 768407 h 1739957"/>
              <a:gd name="connsiteX27" fmla="*/ 2902104 w 2921154"/>
              <a:gd name="connsiteY27" fmla="*/ 806507 h 1739957"/>
              <a:gd name="connsiteX28" fmla="*/ 2825904 w 2921154"/>
              <a:gd name="connsiteY28" fmla="*/ 844607 h 1739957"/>
              <a:gd name="connsiteX29" fmla="*/ 2692554 w 2921154"/>
              <a:gd name="connsiteY29" fmla="*/ 882707 h 1739957"/>
              <a:gd name="connsiteX30" fmla="*/ 635154 w 2921154"/>
              <a:gd name="connsiteY30" fmla="*/ 863657 h 1739957"/>
              <a:gd name="connsiteX31" fmla="*/ 6504 w 2921154"/>
              <a:gd name="connsiteY31" fmla="*/ 882707 h 1739957"/>
              <a:gd name="connsiteX32" fmla="*/ 25554 w 2921154"/>
              <a:gd name="connsiteY32" fmla="*/ 939857 h 1739957"/>
              <a:gd name="connsiteX33" fmla="*/ 44604 w 2921154"/>
              <a:gd name="connsiteY33" fmla="*/ 977957 h 1739957"/>
              <a:gd name="connsiteX34" fmla="*/ 82704 w 2921154"/>
              <a:gd name="connsiteY34" fmla="*/ 1016057 h 1739957"/>
              <a:gd name="connsiteX35" fmla="*/ 177954 w 2921154"/>
              <a:gd name="connsiteY35" fmla="*/ 1054157 h 1739957"/>
              <a:gd name="connsiteX36" fmla="*/ 2844954 w 2921154"/>
              <a:gd name="connsiteY36" fmla="*/ 1054157 h 1739957"/>
              <a:gd name="connsiteX37" fmla="*/ 2825904 w 2921154"/>
              <a:gd name="connsiteY37" fmla="*/ 1149407 h 1739957"/>
              <a:gd name="connsiteX38" fmla="*/ 2673504 w 2921154"/>
              <a:gd name="connsiteY38" fmla="*/ 1225607 h 1739957"/>
              <a:gd name="connsiteX39" fmla="*/ 2616354 w 2921154"/>
              <a:gd name="connsiteY39" fmla="*/ 1244657 h 1739957"/>
              <a:gd name="connsiteX40" fmla="*/ 44604 w 2921154"/>
              <a:gd name="connsiteY40" fmla="*/ 1263707 h 1739957"/>
              <a:gd name="connsiteX41" fmla="*/ 44604 w 2921154"/>
              <a:gd name="connsiteY41" fmla="*/ 1339907 h 1739957"/>
              <a:gd name="connsiteX42" fmla="*/ 197004 w 2921154"/>
              <a:gd name="connsiteY42" fmla="*/ 1473257 h 1739957"/>
              <a:gd name="connsiteX43" fmla="*/ 959004 w 2921154"/>
              <a:gd name="connsiteY43" fmla="*/ 1454207 h 1739957"/>
              <a:gd name="connsiteX44" fmla="*/ 1340004 w 2921154"/>
              <a:gd name="connsiteY44" fmla="*/ 1416107 h 1739957"/>
              <a:gd name="connsiteX45" fmla="*/ 2654454 w 2921154"/>
              <a:gd name="connsiteY45" fmla="*/ 1435157 h 1739957"/>
              <a:gd name="connsiteX46" fmla="*/ 2787804 w 2921154"/>
              <a:gd name="connsiteY46" fmla="*/ 1473257 h 1739957"/>
              <a:gd name="connsiteX47" fmla="*/ 2806854 w 2921154"/>
              <a:gd name="connsiteY47" fmla="*/ 1530407 h 1739957"/>
              <a:gd name="connsiteX48" fmla="*/ 2749704 w 2921154"/>
              <a:gd name="connsiteY48" fmla="*/ 1568507 h 1739957"/>
              <a:gd name="connsiteX49" fmla="*/ 2635404 w 2921154"/>
              <a:gd name="connsiteY49" fmla="*/ 1606607 h 1739957"/>
              <a:gd name="connsiteX50" fmla="*/ 520854 w 2921154"/>
              <a:gd name="connsiteY50" fmla="*/ 1587557 h 1739957"/>
              <a:gd name="connsiteX51" fmla="*/ 44604 w 2921154"/>
              <a:gd name="connsiteY51" fmla="*/ 1625657 h 1739957"/>
              <a:gd name="connsiteX52" fmla="*/ 120804 w 2921154"/>
              <a:gd name="connsiteY52" fmla="*/ 1720907 h 1739957"/>
              <a:gd name="connsiteX53" fmla="*/ 216054 w 2921154"/>
              <a:gd name="connsiteY53" fmla="*/ 1739957 h 1739957"/>
              <a:gd name="connsiteX54" fmla="*/ 2864004 w 2921154"/>
              <a:gd name="connsiteY54" fmla="*/ 1720907 h 173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21154" h="1739957">
                <a:moveTo>
                  <a:pt x="82704" y="63557"/>
                </a:moveTo>
                <a:cubicBezTo>
                  <a:pt x="120804" y="57207"/>
                  <a:pt x="158378" y="44507"/>
                  <a:pt x="197004" y="44507"/>
                </a:cubicBezTo>
                <a:cubicBezTo>
                  <a:pt x="2710424" y="44507"/>
                  <a:pt x="1941119" y="-77557"/>
                  <a:pt x="2902104" y="82607"/>
                </a:cubicBezTo>
                <a:cubicBezTo>
                  <a:pt x="2889404" y="95307"/>
                  <a:pt x="2879405" y="111466"/>
                  <a:pt x="2864004" y="120707"/>
                </a:cubicBezTo>
                <a:cubicBezTo>
                  <a:pt x="2813231" y="151171"/>
                  <a:pt x="2652341" y="156925"/>
                  <a:pt x="2635404" y="158807"/>
                </a:cubicBezTo>
                <a:cubicBezTo>
                  <a:pt x="2502054" y="152457"/>
                  <a:pt x="2368516" y="149269"/>
                  <a:pt x="2235354" y="139757"/>
                </a:cubicBezTo>
                <a:cubicBezTo>
                  <a:pt x="2190567" y="136558"/>
                  <a:pt x="2146905" y="120707"/>
                  <a:pt x="2102004" y="120707"/>
                </a:cubicBezTo>
                <a:cubicBezTo>
                  <a:pt x="1479672" y="120707"/>
                  <a:pt x="857404" y="133407"/>
                  <a:pt x="235104" y="139757"/>
                </a:cubicBezTo>
                <a:cubicBezTo>
                  <a:pt x="37546" y="205610"/>
                  <a:pt x="163438" y="133711"/>
                  <a:pt x="101754" y="215957"/>
                </a:cubicBezTo>
                <a:cubicBezTo>
                  <a:pt x="90978" y="230325"/>
                  <a:pt x="76354" y="241357"/>
                  <a:pt x="63654" y="254057"/>
                </a:cubicBezTo>
                <a:cubicBezTo>
                  <a:pt x="57304" y="273107"/>
                  <a:pt x="39734" y="291726"/>
                  <a:pt x="44604" y="311207"/>
                </a:cubicBezTo>
                <a:cubicBezTo>
                  <a:pt x="48048" y="324982"/>
                  <a:pt x="68505" y="330257"/>
                  <a:pt x="82704" y="330257"/>
                </a:cubicBezTo>
                <a:cubicBezTo>
                  <a:pt x="146521" y="330257"/>
                  <a:pt x="210093" y="320674"/>
                  <a:pt x="273204" y="311207"/>
                </a:cubicBezTo>
                <a:cubicBezTo>
                  <a:pt x="751867" y="239407"/>
                  <a:pt x="161597" y="300571"/>
                  <a:pt x="673254" y="254057"/>
                </a:cubicBezTo>
                <a:lnTo>
                  <a:pt x="2444904" y="273107"/>
                </a:lnTo>
                <a:cubicBezTo>
                  <a:pt x="2502395" y="274234"/>
                  <a:pt x="2559357" y="284557"/>
                  <a:pt x="2616354" y="292157"/>
                </a:cubicBezTo>
                <a:cubicBezTo>
                  <a:pt x="2668051" y="299050"/>
                  <a:pt x="2772030" y="318285"/>
                  <a:pt x="2825904" y="330257"/>
                </a:cubicBezTo>
                <a:cubicBezTo>
                  <a:pt x="2851462" y="335937"/>
                  <a:pt x="2876704" y="342957"/>
                  <a:pt x="2902104" y="349307"/>
                </a:cubicBezTo>
                <a:cubicBezTo>
                  <a:pt x="2895754" y="387407"/>
                  <a:pt x="2903525" y="430853"/>
                  <a:pt x="2883054" y="463607"/>
                </a:cubicBezTo>
                <a:cubicBezTo>
                  <a:pt x="2868003" y="487689"/>
                  <a:pt x="2806854" y="501707"/>
                  <a:pt x="2806854" y="501707"/>
                </a:cubicBezTo>
                <a:cubicBezTo>
                  <a:pt x="2071916" y="492520"/>
                  <a:pt x="1044989" y="463750"/>
                  <a:pt x="273204" y="501707"/>
                </a:cubicBezTo>
                <a:cubicBezTo>
                  <a:pt x="181052" y="506239"/>
                  <a:pt x="147567" y="526426"/>
                  <a:pt x="82704" y="558857"/>
                </a:cubicBezTo>
                <a:cubicBezTo>
                  <a:pt x="75668" y="572929"/>
                  <a:pt x="16468" y="670667"/>
                  <a:pt x="82704" y="673157"/>
                </a:cubicBezTo>
                <a:cubicBezTo>
                  <a:pt x="920336" y="704647"/>
                  <a:pt x="1759104" y="685857"/>
                  <a:pt x="2597304" y="692207"/>
                </a:cubicBezTo>
                <a:cubicBezTo>
                  <a:pt x="2679854" y="698557"/>
                  <a:pt x="2762799" y="700988"/>
                  <a:pt x="2844954" y="711257"/>
                </a:cubicBezTo>
                <a:cubicBezTo>
                  <a:pt x="2864879" y="713748"/>
                  <a:pt x="2886040" y="718259"/>
                  <a:pt x="2902104" y="730307"/>
                </a:cubicBezTo>
                <a:cubicBezTo>
                  <a:pt x="2913463" y="738826"/>
                  <a:pt x="2914804" y="755707"/>
                  <a:pt x="2921154" y="768407"/>
                </a:cubicBezTo>
                <a:cubicBezTo>
                  <a:pt x="2914804" y="781107"/>
                  <a:pt x="2913192" y="797637"/>
                  <a:pt x="2902104" y="806507"/>
                </a:cubicBezTo>
                <a:cubicBezTo>
                  <a:pt x="2879929" y="824247"/>
                  <a:pt x="2851304" y="831907"/>
                  <a:pt x="2825904" y="844607"/>
                </a:cubicBezTo>
                <a:cubicBezTo>
                  <a:pt x="2758844" y="878137"/>
                  <a:pt x="2801727" y="860872"/>
                  <a:pt x="2692554" y="882707"/>
                </a:cubicBezTo>
                <a:lnTo>
                  <a:pt x="635154" y="863657"/>
                </a:lnTo>
                <a:cubicBezTo>
                  <a:pt x="425508" y="863657"/>
                  <a:pt x="214531" y="856704"/>
                  <a:pt x="6504" y="882707"/>
                </a:cubicBezTo>
                <a:cubicBezTo>
                  <a:pt x="-13421" y="885198"/>
                  <a:pt x="18096" y="921213"/>
                  <a:pt x="25554" y="939857"/>
                </a:cubicBezTo>
                <a:cubicBezTo>
                  <a:pt x="30827" y="953040"/>
                  <a:pt x="36085" y="966598"/>
                  <a:pt x="44604" y="977957"/>
                </a:cubicBezTo>
                <a:cubicBezTo>
                  <a:pt x="55380" y="992325"/>
                  <a:pt x="68336" y="1005281"/>
                  <a:pt x="82704" y="1016057"/>
                </a:cubicBezTo>
                <a:cubicBezTo>
                  <a:pt x="105128" y="1032875"/>
                  <a:pt x="154903" y="1046473"/>
                  <a:pt x="177954" y="1054157"/>
                </a:cubicBezTo>
                <a:cubicBezTo>
                  <a:pt x="1135111" y="1018707"/>
                  <a:pt x="1667910" y="991101"/>
                  <a:pt x="2844954" y="1054157"/>
                </a:cubicBezTo>
                <a:cubicBezTo>
                  <a:pt x="2877286" y="1055889"/>
                  <a:pt x="2838659" y="1119646"/>
                  <a:pt x="2825904" y="1149407"/>
                </a:cubicBezTo>
                <a:cubicBezTo>
                  <a:pt x="2803738" y="1201128"/>
                  <a:pt x="2705713" y="1214871"/>
                  <a:pt x="2673504" y="1225607"/>
                </a:cubicBezTo>
                <a:cubicBezTo>
                  <a:pt x="2654454" y="1231957"/>
                  <a:pt x="2636434" y="1244508"/>
                  <a:pt x="2616354" y="1244657"/>
                </a:cubicBezTo>
                <a:lnTo>
                  <a:pt x="44604" y="1263707"/>
                </a:lnTo>
                <a:cubicBezTo>
                  <a:pt x="15575" y="1321764"/>
                  <a:pt x="22833" y="1281850"/>
                  <a:pt x="44604" y="1339907"/>
                </a:cubicBezTo>
                <a:cubicBezTo>
                  <a:pt x="101627" y="1491969"/>
                  <a:pt x="36637" y="1446529"/>
                  <a:pt x="197004" y="1473257"/>
                </a:cubicBezTo>
                <a:lnTo>
                  <a:pt x="959004" y="1454207"/>
                </a:lnTo>
                <a:cubicBezTo>
                  <a:pt x="1033977" y="1451267"/>
                  <a:pt x="1256124" y="1425427"/>
                  <a:pt x="1340004" y="1416107"/>
                </a:cubicBezTo>
                <a:lnTo>
                  <a:pt x="2654454" y="1435157"/>
                </a:lnTo>
                <a:cubicBezTo>
                  <a:pt x="2723701" y="1437029"/>
                  <a:pt x="2738252" y="1448481"/>
                  <a:pt x="2787804" y="1473257"/>
                </a:cubicBezTo>
                <a:cubicBezTo>
                  <a:pt x="2794154" y="1492307"/>
                  <a:pt x="2814312" y="1511763"/>
                  <a:pt x="2806854" y="1530407"/>
                </a:cubicBezTo>
                <a:cubicBezTo>
                  <a:pt x="2798351" y="1551665"/>
                  <a:pt x="2769337" y="1556727"/>
                  <a:pt x="2749704" y="1568507"/>
                </a:cubicBezTo>
                <a:cubicBezTo>
                  <a:pt x="2705763" y="1594872"/>
                  <a:pt x="2692970" y="1592216"/>
                  <a:pt x="2635404" y="1606607"/>
                </a:cubicBezTo>
                <a:lnTo>
                  <a:pt x="520854" y="1587557"/>
                </a:lnTo>
                <a:cubicBezTo>
                  <a:pt x="107852" y="1587557"/>
                  <a:pt x="209638" y="1543140"/>
                  <a:pt x="44604" y="1625657"/>
                </a:cubicBezTo>
                <a:cubicBezTo>
                  <a:pt x="73179" y="1682807"/>
                  <a:pt x="65241" y="1705032"/>
                  <a:pt x="120804" y="1720907"/>
                </a:cubicBezTo>
                <a:cubicBezTo>
                  <a:pt x="151937" y="1729802"/>
                  <a:pt x="184304" y="1733607"/>
                  <a:pt x="216054" y="1739957"/>
                </a:cubicBezTo>
                <a:cubicBezTo>
                  <a:pt x="1581082" y="1704035"/>
                  <a:pt x="698570" y="1720907"/>
                  <a:pt x="2864004" y="1720907"/>
                </a:cubicBezTo>
              </a:path>
            </a:pathLst>
          </a:custGeom>
          <a:noFill/>
          <a:ln w="228600"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32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6044" y="1177781"/>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7967378" cy="760959"/>
          </a:xfrm>
        </p:spPr>
        <p:txBody>
          <a:bodyPr/>
          <a:lstStyle/>
          <a:p>
            <a:pPr algn="l"/>
            <a:r>
              <a:rPr lang="nb-NO" dirty="0"/>
              <a:t>Kategorisering av avvik</a:t>
            </a:r>
          </a:p>
        </p:txBody>
      </p:sp>
      <p:sp>
        <p:nvSpPr>
          <p:cNvPr id="3" name="Plassholder for innhold 2"/>
          <p:cNvSpPr>
            <a:spLocks noGrp="1"/>
          </p:cNvSpPr>
          <p:nvPr>
            <p:ph idx="1"/>
          </p:nvPr>
        </p:nvSpPr>
        <p:spPr>
          <a:xfrm>
            <a:off x="579600" y="1178778"/>
            <a:ext cx="7230899" cy="5193803"/>
          </a:xfrm>
        </p:spPr>
        <p:txBody>
          <a:bodyPr>
            <a:noAutofit/>
          </a:bodyPr>
          <a:lstStyle/>
          <a:p>
            <a:pPr marL="0" indent="0">
              <a:buNone/>
            </a:pPr>
            <a:r>
              <a:rPr lang="nb-NO" sz="1800" dirty="0"/>
              <a:t>Avvik skal kategoriseres som</a:t>
            </a:r>
            <a:r>
              <a:rPr lang="nb-NO" sz="1800" dirty="0" smtClean="0"/>
              <a:t>:</a:t>
            </a:r>
          </a:p>
          <a:p>
            <a:pPr marL="0" indent="0">
              <a:buNone/>
            </a:pPr>
            <a:endParaRPr lang="nb-NO" sz="1800" dirty="0"/>
          </a:p>
          <a:p>
            <a:pPr marL="457200" indent="-457200">
              <a:buFont typeface="+mj-lt"/>
              <a:buAutoNum type="alphaLcParenR"/>
            </a:pPr>
            <a:r>
              <a:rPr lang="nb-NO" sz="1800" b="1" dirty="0"/>
              <a:t>Stor </a:t>
            </a:r>
            <a:r>
              <a:rPr lang="nb-NO" sz="1800" dirty="0"/>
              <a:t>- </a:t>
            </a:r>
            <a:r>
              <a:rPr lang="nb-NO" sz="1800" i="1" dirty="0"/>
              <a:t>feil eller mangel, som gjør at det ikke kan dokumenteres eller det er sannsynlig, at anlegget som helhet ikke er funksjonsdyktig eller oppfyller tiltenkt formål</a:t>
            </a:r>
            <a:r>
              <a:rPr lang="nb-NO" sz="1800" i="1" dirty="0" smtClean="0"/>
              <a:t>.</a:t>
            </a:r>
          </a:p>
          <a:p>
            <a:pPr marL="457200" indent="-457200">
              <a:buFont typeface="+mj-lt"/>
              <a:buAutoNum type="alphaLcParenR"/>
            </a:pPr>
            <a:endParaRPr lang="nb-NO" sz="1800" i="1" dirty="0"/>
          </a:p>
          <a:p>
            <a:pPr marL="457200" indent="-457200">
              <a:buFont typeface="+mj-lt"/>
              <a:buAutoNum type="alphaLcParenR"/>
            </a:pPr>
            <a:r>
              <a:rPr lang="nb-NO" sz="1800" b="1" dirty="0"/>
              <a:t>Middels </a:t>
            </a:r>
            <a:r>
              <a:rPr lang="nb-NO" sz="1800" dirty="0"/>
              <a:t>- </a:t>
            </a:r>
            <a:r>
              <a:rPr lang="nb-NO" sz="1800" i="1" dirty="0"/>
              <a:t>feil eller mangel, som gjør at deler av anlegget ikke er funksjonsdyktig eller oppfyller tiltenkt formål</a:t>
            </a:r>
            <a:r>
              <a:rPr lang="nb-NO" sz="1800" i="1" dirty="0" smtClean="0"/>
              <a:t>.</a:t>
            </a:r>
          </a:p>
          <a:p>
            <a:pPr marL="457200" indent="-457200">
              <a:buFont typeface="+mj-lt"/>
              <a:buAutoNum type="alphaLcParenR"/>
            </a:pPr>
            <a:endParaRPr lang="nb-NO" sz="1800" i="1" dirty="0"/>
          </a:p>
          <a:p>
            <a:pPr marL="457200" indent="-457200">
              <a:buFont typeface="+mj-lt"/>
              <a:buAutoNum type="alphaLcParenR"/>
            </a:pPr>
            <a:r>
              <a:rPr lang="nb-NO" sz="1800" b="1" dirty="0"/>
              <a:t>Liten </a:t>
            </a:r>
            <a:r>
              <a:rPr lang="nb-NO" sz="1800" dirty="0"/>
              <a:t>- </a:t>
            </a:r>
            <a:r>
              <a:rPr lang="nb-NO" sz="1800" i="1" dirty="0"/>
              <a:t>mindre feil eller mangler som ikke oppfyller krav i standard eller anleggets prosjekteringsgrunnlag.</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11</a:t>
            </a:fld>
            <a:endParaRPr lang="nb-NO"/>
          </a:p>
        </p:txBody>
      </p:sp>
      <p:sp>
        <p:nvSpPr>
          <p:cNvPr id="8" name="Frihåndsform 7"/>
          <p:cNvSpPr/>
          <p:nvPr/>
        </p:nvSpPr>
        <p:spPr>
          <a:xfrm>
            <a:off x="8556502" y="3660718"/>
            <a:ext cx="3006848" cy="1739957"/>
          </a:xfrm>
          <a:custGeom>
            <a:avLst/>
            <a:gdLst>
              <a:gd name="connsiteX0" fmla="*/ 82704 w 2921154"/>
              <a:gd name="connsiteY0" fmla="*/ 63557 h 1739957"/>
              <a:gd name="connsiteX1" fmla="*/ 197004 w 2921154"/>
              <a:gd name="connsiteY1" fmla="*/ 44507 h 1739957"/>
              <a:gd name="connsiteX2" fmla="*/ 2902104 w 2921154"/>
              <a:gd name="connsiteY2" fmla="*/ 82607 h 1739957"/>
              <a:gd name="connsiteX3" fmla="*/ 2864004 w 2921154"/>
              <a:gd name="connsiteY3" fmla="*/ 120707 h 1739957"/>
              <a:gd name="connsiteX4" fmla="*/ 2635404 w 2921154"/>
              <a:gd name="connsiteY4" fmla="*/ 158807 h 1739957"/>
              <a:gd name="connsiteX5" fmla="*/ 2235354 w 2921154"/>
              <a:gd name="connsiteY5" fmla="*/ 139757 h 1739957"/>
              <a:gd name="connsiteX6" fmla="*/ 2102004 w 2921154"/>
              <a:gd name="connsiteY6" fmla="*/ 120707 h 1739957"/>
              <a:gd name="connsiteX7" fmla="*/ 235104 w 2921154"/>
              <a:gd name="connsiteY7" fmla="*/ 139757 h 1739957"/>
              <a:gd name="connsiteX8" fmla="*/ 101754 w 2921154"/>
              <a:gd name="connsiteY8" fmla="*/ 215957 h 1739957"/>
              <a:gd name="connsiteX9" fmla="*/ 63654 w 2921154"/>
              <a:gd name="connsiteY9" fmla="*/ 254057 h 1739957"/>
              <a:gd name="connsiteX10" fmla="*/ 44604 w 2921154"/>
              <a:gd name="connsiteY10" fmla="*/ 311207 h 1739957"/>
              <a:gd name="connsiteX11" fmla="*/ 82704 w 2921154"/>
              <a:gd name="connsiteY11" fmla="*/ 330257 h 1739957"/>
              <a:gd name="connsiteX12" fmla="*/ 273204 w 2921154"/>
              <a:gd name="connsiteY12" fmla="*/ 311207 h 1739957"/>
              <a:gd name="connsiteX13" fmla="*/ 673254 w 2921154"/>
              <a:gd name="connsiteY13" fmla="*/ 254057 h 1739957"/>
              <a:gd name="connsiteX14" fmla="*/ 2444904 w 2921154"/>
              <a:gd name="connsiteY14" fmla="*/ 273107 h 1739957"/>
              <a:gd name="connsiteX15" fmla="*/ 2616354 w 2921154"/>
              <a:gd name="connsiteY15" fmla="*/ 292157 h 1739957"/>
              <a:gd name="connsiteX16" fmla="*/ 2825904 w 2921154"/>
              <a:gd name="connsiteY16" fmla="*/ 330257 h 1739957"/>
              <a:gd name="connsiteX17" fmla="*/ 2902104 w 2921154"/>
              <a:gd name="connsiteY17" fmla="*/ 349307 h 1739957"/>
              <a:gd name="connsiteX18" fmla="*/ 2883054 w 2921154"/>
              <a:gd name="connsiteY18" fmla="*/ 463607 h 1739957"/>
              <a:gd name="connsiteX19" fmla="*/ 2806854 w 2921154"/>
              <a:gd name="connsiteY19" fmla="*/ 501707 h 1739957"/>
              <a:gd name="connsiteX20" fmla="*/ 273204 w 2921154"/>
              <a:gd name="connsiteY20" fmla="*/ 501707 h 1739957"/>
              <a:gd name="connsiteX21" fmla="*/ 82704 w 2921154"/>
              <a:gd name="connsiteY21" fmla="*/ 558857 h 1739957"/>
              <a:gd name="connsiteX22" fmla="*/ 82704 w 2921154"/>
              <a:gd name="connsiteY22" fmla="*/ 673157 h 1739957"/>
              <a:gd name="connsiteX23" fmla="*/ 2597304 w 2921154"/>
              <a:gd name="connsiteY23" fmla="*/ 692207 h 1739957"/>
              <a:gd name="connsiteX24" fmla="*/ 2844954 w 2921154"/>
              <a:gd name="connsiteY24" fmla="*/ 711257 h 1739957"/>
              <a:gd name="connsiteX25" fmla="*/ 2902104 w 2921154"/>
              <a:gd name="connsiteY25" fmla="*/ 730307 h 1739957"/>
              <a:gd name="connsiteX26" fmla="*/ 2921154 w 2921154"/>
              <a:gd name="connsiteY26" fmla="*/ 768407 h 1739957"/>
              <a:gd name="connsiteX27" fmla="*/ 2902104 w 2921154"/>
              <a:gd name="connsiteY27" fmla="*/ 806507 h 1739957"/>
              <a:gd name="connsiteX28" fmla="*/ 2825904 w 2921154"/>
              <a:gd name="connsiteY28" fmla="*/ 844607 h 1739957"/>
              <a:gd name="connsiteX29" fmla="*/ 2692554 w 2921154"/>
              <a:gd name="connsiteY29" fmla="*/ 882707 h 1739957"/>
              <a:gd name="connsiteX30" fmla="*/ 635154 w 2921154"/>
              <a:gd name="connsiteY30" fmla="*/ 863657 h 1739957"/>
              <a:gd name="connsiteX31" fmla="*/ 6504 w 2921154"/>
              <a:gd name="connsiteY31" fmla="*/ 882707 h 1739957"/>
              <a:gd name="connsiteX32" fmla="*/ 25554 w 2921154"/>
              <a:gd name="connsiteY32" fmla="*/ 939857 h 1739957"/>
              <a:gd name="connsiteX33" fmla="*/ 44604 w 2921154"/>
              <a:gd name="connsiteY33" fmla="*/ 977957 h 1739957"/>
              <a:gd name="connsiteX34" fmla="*/ 82704 w 2921154"/>
              <a:gd name="connsiteY34" fmla="*/ 1016057 h 1739957"/>
              <a:gd name="connsiteX35" fmla="*/ 177954 w 2921154"/>
              <a:gd name="connsiteY35" fmla="*/ 1054157 h 1739957"/>
              <a:gd name="connsiteX36" fmla="*/ 2844954 w 2921154"/>
              <a:gd name="connsiteY36" fmla="*/ 1054157 h 1739957"/>
              <a:gd name="connsiteX37" fmla="*/ 2825904 w 2921154"/>
              <a:gd name="connsiteY37" fmla="*/ 1149407 h 1739957"/>
              <a:gd name="connsiteX38" fmla="*/ 2673504 w 2921154"/>
              <a:gd name="connsiteY38" fmla="*/ 1225607 h 1739957"/>
              <a:gd name="connsiteX39" fmla="*/ 2616354 w 2921154"/>
              <a:gd name="connsiteY39" fmla="*/ 1244657 h 1739957"/>
              <a:gd name="connsiteX40" fmla="*/ 44604 w 2921154"/>
              <a:gd name="connsiteY40" fmla="*/ 1263707 h 1739957"/>
              <a:gd name="connsiteX41" fmla="*/ 44604 w 2921154"/>
              <a:gd name="connsiteY41" fmla="*/ 1339907 h 1739957"/>
              <a:gd name="connsiteX42" fmla="*/ 197004 w 2921154"/>
              <a:gd name="connsiteY42" fmla="*/ 1473257 h 1739957"/>
              <a:gd name="connsiteX43" fmla="*/ 959004 w 2921154"/>
              <a:gd name="connsiteY43" fmla="*/ 1454207 h 1739957"/>
              <a:gd name="connsiteX44" fmla="*/ 1340004 w 2921154"/>
              <a:gd name="connsiteY44" fmla="*/ 1416107 h 1739957"/>
              <a:gd name="connsiteX45" fmla="*/ 2654454 w 2921154"/>
              <a:gd name="connsiteY45" fmla="*/ 1435157 h 1739957"/>
              <a:gd name="connsiteX46" fmla="*/ 2787804 w 2921154"/>
              <a:gd name="connsiteY46" fmla="*/ 1473257 h 1739957"/>
              <a:gd name="connsiteX47" fmla="*/ 2806854 w 2921154"/>
              <a:gd name="connsiteY47" fmla="*/ 1530407 h 1739957"/>
              <a:gd name="connsiteX48" fmla="*/ 2749704 w 2921154"/>
              <a:gd name="connsiteY48" fmla="*/ 1568507 h 1739957"/>
              <a:gd name="connsiteX49" fmla="*/ 2635404 w 2921154"/>
              <a:gd name="connsiteY49" fmla="*/ 1606607 h 1739957"/>
              <a:gd name="connsiteX50" fmla="*/ 520854 w 2921154"/>
              <a:gd name="connsiteY50" fmla="*/ 1587557 h 1739957"/>
              <a:gd name="connsiteX51" fmla="*/ 44604 w 2921154"/>
              <a:gd name="connsiteY51" fmla="*/ 1625657 h 1739957"/>
              <a:gd name="connsiteX52" fmla="*/ 120804 w 2921154"/>
              <a:gd name="connsiteY52" fmla="*/ 1720907 h 1739957"/>
              <a:gd name="connsiteX53" fmla="*/ 216054 w 2921154"/>
              <a:gd name="connsiteY53" fmla="*/ 1739957 h 1739957"/>
              <a:gd name="connsiteX54" fmla="*/ 2864004 w 2921154"/>
              <a:gd name="connsiteY54" fmla="*/ 1720907 h 173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21154" h="1739957">
                <a:moveTo>
                  <a:pt x="82704" y="63557"/>
                </a:moveTo>
                <a:cubicBezTo>
                  <a:pt x="120804" y="57207"/>
                  <a:pt x="158378" y="44507"/>
                  <a:pt x="197004" y="44507"/>
                </a:cubicBezTo>
                <a:cubicBezTo>
                  <a:pt x="2710424" y="44507"/>
                  <a:pt x="1941119" y="-77557"/>
                  <a:pt x="2902104" y="82607"/>
                </a:cubicBezTo>
                <a:cubicBezTo>
                  <a:pt x="2889404" y="95307"/>
                  <a:pt x="2879405" y="111466"/>
                  <a:pt x="2864004" y="120707"/>
                </a:cubicBezTo>
                <a:cubicBezTo>
                  <a:pt x="2813231" y="151171"/>
                  <a:pt x="2652341" y="156925"/>
                  <a:pt x="2635404" y="158807"/>
                </a:cubicBezTo>
                <a:cubicBezTo>
                  <a:pt x="2502054" y="152457"/>
                  <a:pt x="2368516" y="149269"/>
                  <a:pt x="2235354" y="139757"/>
                </a:cubicBezTo>
                <a:cubicBezTo>
                  <a:pt x="2190567" y="136558"/>
                  <a:pt x="2146905" y="120707"/>
                  <a:pt x="2102004" y="120707"/>
                </a:cubicBezTo>
                <a:cubicBezTo>
                  <a:pt x="1479672" y="120707"/>
                  <a:pt x="857404" y="133407"/>
                  <a:pt x="235104" y="139757"/>
                </a:cubicBezTo>
                <a:cubicBezTo>
                  <a:pt x="37546" y="205610"/>
                  <a:pt x="163438" y="133711"/>
                  <a:pt x="101754" y="215957"/>
                </a:cubicBezTo>
                <a:cubicBezTo>
                  <a:pt x="90978" y="230325"/>
                  <a:pt x="76354" y="241357"/>
                  <a:pt x="63654" y="254057"/>
                </a:cubicBezTo>
                <a:cubicBezTo>
                  <a:pt x="57304" y="273107"/>
                  <a:pt x="39734" y="291726"/>
                  <a:pt x="44604" y="311207"/>
                </a:cubicBezTo>
                <a:cubicBezTo>
                  <a:pt x="48048" y="324982"/>
                  <a:pt x="68505" y="330257"/>
                  <a:pt x="82704" y="330257"/>
                </a:cubicBezTo>
                <a:cubicBezTo>
                  <a:pt x="146521" y="330257"/>
                  <a:pt x="210093" y="320674"/>
                  <a:pt x="273204" y="311207"/>
                </a:cubicBezTo>
                <a:cubicBezTo>
                  <a:pt x="751867" y="239407"/>
                  <a:pt x="161597" y="300571"/>
                  <a:pt x="673254" y="254057"/>
                </a:cubicBezTo>
                <a:lnTo>
                  <a:pt x="2444904" y="273107"/>
                </a:lnTo>
                <a:cubicBezTo>
                  <a:pt x="2502395" y="274234"/>
                  <a:pt x="2559357" y="284557"/>
                  <a:pt x="2616354" y="292157"/>
                </a:cubicBezTo>
                <a:cubicBezTo>
                  <a:pt x="2668051" y="299050"/>
                  <a:pt x="2772030" y="318285"/>
                  <a:pt x="2825904" y="330257"/>
                </a:cubicBezTo>
                <a:cubicBezTo>
                  <a:pt x="2851462" y="335937"/>
                  <a:pt x="2876704" y="342957"/>
                  <a:pt x="2902104" y="349307"/>
                </a:cubicBezTo>
                <a:cubicBezTo>
                  <a:pt x="2895754" y="387407"/>
                  <a:pt x="2903525" y="430853"/>
                  <a:pt x="2883054" y="463607"/>
                </a:cubicBezTo>
                <a:cubicBezTo>
                  <a:pt x="2868003" y="487689"/>
                  <a:pt x="2806854" y="501707"/>
                  <a:pt x="2806854" y="501707"/>
                </a:cubicBezTo>
                <a:cubicBezTo>
                  <a:pt x="2071916" y="492520"/>
                  <a:pt x="1044989" y="463750"/>
                  <a:pt x="273204" y="501707"/>
                </a:cubicBezTo>
                <a:cubicBezTo>
                  <a:pt x="181052" y="506239"/>
                  <a:pt x="147567" y="526426"/>
                  <a:pt x="82704" y="558857"/>
                </a:cubicBezTo>
                <a:cubicBezTo>
                  <a:pt x="75668" y="572929"/>
                  <a:pt x="16468" y="670667"/>
                  <a:pt x="82704" y="673157"/>
                </a:cubicBezTo>
                <a:cubicBezTo>
                  <a:pt x="920336" y="704647"/>
                  <a:pt x="1759104" y="685857"/>
                  <a:pt x="2597304" y="692207"/>
                </a:cubicBezTo>
                <a:cubicBezTo>
                  <a:pt x="2679854" y="698557"/>
                  <a:pt x="2762799" y="700988"/>
                  <a:pt x="2844954" y="711257"/>
                </a:cubicBezTo>
                <a:cubicBezTo>
                  <a:pt x="2864879" y="713748"/>
                  <a:pt x="2886040" y="718259"/>
                  <a:pt x="2902104" y="730307"/>
                </a:cubicBezTo>
                <a:cubicBezTo>
                  <a:pt x="2913463" y="738826"/>
                  <a:pt x="2914804" y="755707"/>
                  <a:pt x="2921154" y="768407"/>
                </a:cubicBezTo>
                <a:cubicBezTo>
                  <a:pt x="2914804" y="781107"/>
                  <a:pt x="2913192" y="797637"/>
                  <a:pt x="2902104" y="806507"/>
                </a:cubicBezTo>
                <a:cubicBezTo>
                  <a:pt x="2879929" y="824247"/>
                  <a:pt x="2851304" y="831907"/>
                  <a:pt x="2825904" y="844607"/>
                </a:cubicBezTo>
                <a:cubicBezTo>
                  <a:pt x="2758844" y="878137"/>
                  <a:pt x="2801727" y="860872"/>
                  <a:pt x="2692554" y="882707"/>
                </a:cubicBezTo>
                <a:lnTo>
                  <a:pt x="635154" y="863657"/>
                </a:lnTo>
                <a:cubicBezTo>
                  <a:pt x="425508" y="863657"/>
                  <a:pt x="214531" y="856704"/>
                  <a:pt x="6504" y="882707"/>
                </a:cubicBezTo>
                <a:cubicBezTo>
                  <a:pt x="-13421" y="885198"/>
                  <a:pt x="18096" y="921213"/>
                  <a:pt x="25554" y="939857"/>
                </a:cubicBezTo>
                <a:cubicBezTo>
                  <a:pt x="30827" y="953040"/>
                  <a:pt x="36085" y="966598"/>
                  <a:pt x="44604" y="977957"/>
                </a:cubicBezTo>
                <a:cubicBezTo>
                  <a:pt x="55380" y="992325"/>
                  <a:pt x="68336" y="1005281"/>
                  <a:pt x="82704" y="1016057"/>
                </a:cubicBezTo>
                <a:cubicBezTo>
                  <a:pt x="105128" y="1032875"/>
                  <a:pt x="154903" y="1046473"/>
                  <a:pt x="177954" y="1054157"/>
                </a:cubicBezTo>
                <a:cubicBezTo>
                  <a:pt x="1135111" y="1018707"/>
                  <a:pt x="1667910" y="991101"/>
                  <a:pt x="2844954" y="1054157"/>
                </a:cubicBezTo>
                <a:cubicBezTo>
                  <a:pt x="2877286" y="1055889"/>
                  <a:pt x="2838659" y="1119646"/>
                  <a:pt x="2825904" y="1149407"/>
                </a:cubicBezTo>
                <a:cubicBezTo>
                  <a:pt x="2803738" y="1201128"/>
                  <a:pt x="2705713" y="1214871"/>
                  <a:pt x="2673504" y="1225607"/>
                </a:cubicBezTo>
                <a:cubicBezTo>
                  <a:pt x="2654454" y="1231957"/>
                  <a:pt x="2636434" y="1244508"/>
                  <a:pt x="2616354" y="1244657"/>
                </a:cubicBezTo>
                <a:lnTo>
                  <a:pt x="44604" y="1263707"/>
                </a:lnTo>
                <a:cubicBezTo>
                  <a:pt x="15575" y="1321764"/>
                  <a:pt x="22833" y="1281850"/>
                  <a:pt x="44604" y="1339907"/>
                </a:cubicBezTo>
                <a:cubicBezTo>
                  <a:pt x="101627" y="1491969"/>
                  <a:pt x="36637" y="1446529"/>
                  <a:pt x="197004" y="1473257"/>
                </a:cubicBezTo>
                <a:lnTo>
                  <a:pt x="959004" y="1454207"/>
                </a:lnTo>
                <a:cubicBezTo>
                  <a:pt x="1033977" y="1451267"/>
                  <a:pt x="1256124" y="1425427"/>
                  <a:pt x="1340004" y="1416107"/>
                </a:cubicBezTo>
                <a:lnTo>
                  <a:pt x="2654454" y="1435157"/>
                </a:lnTo>
                <a:cubicBezTo>
                  <a:pt x="2723701" y="1437029"/>
                  <a:pt x="2738252" y="1448481"/>
                  <a:pt x="2787804" y="1473257"/>
                </a:cubicBezTo>
                <a:cubicBezTo>
                  <a:pt x="2794154" y="1492307"/>
                  <a:pt x="2814312" y="1511763"/>
                  <a:pt x="2806854" y="1530407"/>
                </a:cubicBezTo>
                <a:cubicBezTo>
                  <a:pt x="2798351" y="1551665"/>
                  <a:pt x="2769337" y="1556727"/>
                  <a:pt x="2749704" y="1568507"/>
                </a:cubicBezTo>
                <a:cubicBezTo>
                  <a:pt x="2705763" y="1594872"/>
                  <a:pt x="2692970" y="1592216"/>
                  <a:pt x="2635404" y="1606607"/>
                </a:cubicBezTo>
                <a:lnTo>
                  <a:pt x="520854" y="1587557"/>
                </a:lnTo>
                <a:cubicBezTo>
                  <a:pt x="107852" y="1587557"/>
                  <a:pt x="209638" y="1543140"/>
                  <a:pt x="44604" y="1625657"/>
                </a:cubicBezTo>
                <a:cubicBezTo>
                  <a:pt x="73179" y="1682807"/>
                  <a:pt x="65241" y="1705032"/>
                  <a:pt x="120804" y="1720907"/>
                </a:cubicBezTo>
                <a:cubicBezTo>
                  <a:pt x="151937" y="1729802"/>
                  <a:pt x="184304" y="1733607"/>
                  <a:pt x="216054" y="1739957"/>
                </a:cubicBezTo>
                <a:cubicBezTo>
                  <a:pt x="1581082" y="1704035"/>
                  <a:pt x="698570" y="1720907"/>
                  <a:pt x="2864004" y="1720907"/>
                </a:cubicBezTo>
              </a:path>
            </a:pathLst>
          </a:custGeom>
          <a:noFill/>
          <a:ln w="228600"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09916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693" y="1177780"/>
            <a:ext cx="3566343" cy="5204063"/>
          </a:xfrm>
          <a:prstGeom prst="rect">
            <a:avLst/>
          </a:prstGeom>
          <a:ln>
            <a:solidFill>
              <a:schemeClr val="bg1">
                <a:lumMod val="65000"/>
              </a:schemeClr>
            </a:solidFill>
          </a:ln>
        </p:spPr>
      </p:pic>
      <p:sp>
        <p:nvSpPr>
          <p:cNvPr id="2" name="Tittel 1"/>
          <p:cNvSpPr>
            <a:spLocks noGrp="1"/>
          </p:cNvSpPr>
          <p:nvPr>
            <p:ph type="title"/>
          </p:nvPr>
        </p:nvSpPr>
        <p:spPr>
          <a:xfrm>
            <a:off x="579598" y="261026"/>
            <a:ext cx="10983751" cy="760959"/>
          </a:xfrm>
        </p:spPr>
        <p:txBody>
          <a:bodyPr/>
          <a:lstStyle/>
          <a:p>
            <a:pPr algn="l"/>
            <a:r>
              <a:rPr lang="nb-NO" dirty="0" smtClean="0"/>
              <a:t>Veiledning for kategorisering</a:t>
            </a:r>
            <a:endParaRPr lang="nb-NO" dirty="0"/>
          </a:p>
        </p:txBody>
      </p:sp>
      <p:sp>
        <p:nvSpPr>
          <p:cNvPr id="3" name="Plassholder for innhold 2"/>
          <p:cNvSpPr>
            <a:spLocks noGrp="1"/>
          </p:cNvSpPr>
          <p:nvPr>
            <p:ph idx="1"/>
          </p:nvPr>
        </p:nvSpPr>
        <p:spPr>
          <a:xfrm>
            <a:off x="579599" y="1178778"/>
            <a:ext cx="7660093" cy="5193803"/>
          </a:xfrm>
        </p:spPr>
        <p:txBody>
          <a:bodyPr>
            <a:noAutofit/>
          </a:bodyPr>
          <a:lstStyle/>
          <a:p>
            <a:pPr marL="355600" indent="-355600"/>
            <a:r>
              <a:rPr lang="nb-NO" sz="1800" dirty="0" smtClean="0"/>
              <a:t>Veiledningsskjemaene i den systemspesifikke delen gir </a:t>
            </a:r>
            <a:r>
              <a:rPr lang="nb-NO" sz="1800" dirty="0" smtClean="0"/>
              <a:t>retningslinjer </a:t>
            </a:r>
            <a:r>
              <a:rPr lang="nb-NO" sz="1800" dirty="0" smtClean="0"/>
              <a:t>for kategorisering av typiske funn som avdekkes </a:t>
            </a:r>
            <a:r>
              <a:rPr lang="nb-NO" sz="1800" dirty="0" smtClean="0"/>
              <a:t>ved </a:t>
            </a:r>
            <a:r>
              <a:rPr lang="nb-NO" sz="1800" dirty="0" smtClean="0"/>
              <a:t>kontroll.</a:t>
            </a:r>
          </a:p>
          <a:p>
            <a:pPr marL="355600" indent="-355600"/>
            <a:endParaRPr lang="nb-NO" sz="1800" dirty="0" smtClean="0"/>
          </a:p>
          <a:p>
            <a:pPr marL="355600" indent="-355600"/>
            <a:r>
              <a:rPr lang="nb-NO" sz="1800" dirty="0" smtClean="0"/>
              <a:t>Det hvor det gis flere alternative vurderingsformer </a:t>
            </a:r>
            <a:r>
              <a:rPr lang="nb-NO" sz="1800" dirty="0" smtClean="0"/>
              <a:t>for samme forhold</a:t>
            </a:r>
            <a:r>
              <a:rPr lang="nb-NO" sz="1800" dirty="0" smtClean="0"/>
              <a:t>, må kontrollør selv avgjøre kategorisering </a:t>
            </a:r>
            <a:r>
              <a:rPr lang="nb-NO" sz="1800" dirty="0" smtClean="0"/>
              <a:t>basert </a:t>
            </a:r>
            <a:r>
              <a:rPr lang="nb-NO" sz="1800" dirty="0" smtClean="0"/>
              <a:t>på </a:t>
            </a:r>
            <a:r>
              <a:rPr lang="nb-NO" sz="1800" dirty="0" smtClean="0"/>
              <a:t>vurdering </a:t>
            </a:r>
            <a:r>
              <a:rPr lang="nb-NO" sz="1800" dirty="0" smtClean="0"/>
              <a:t>av omfang, konsekvens, m.m.</a:t>
            </a:r>
          </a:p>
          <a:p>
            <a:pPr marL="355600" indent="-355600"/>
            <a:endParaRPr lang="nb-NO" sz="1800" dirty="0" smtClean="0"/>
          </a:p>
          <a:p>
            <a:pPr marL="355600" indent="-355600"/>
            <a:r>
              <a:rPr lang="nb-NO" sz="1800" dirty="0" smtClean="0"/>
              <a:t>I kontrollpunkt hvor det avdekkes flere avvik, skal </a:t>
            </a:r>
            <a:r>
              <a:rPr lang="nb-NO" sz="1800" dirty="0" smtClean="0"/>
              <a:t/>
            </a:r>
            <a:br>
              <a:rPr lang="nb-NO" sz="1800" dirty="0" smtClean="0"/>
            </a:br>
            <a:r>
              <a:rPr lang="nb-NO" sz="1800" dirty="0" smtClean="0"/>
              <a:t>en </a:t>
            </a:r>
            <a:r>
              <a:rPr lang="nb-NO" sz="1800" dirty="0" smtClean="0"/>
              <a:t>samlet </a:t>
            </a:r>
            <a:r>
              <a:rPr lang="nb-NO" sz="1800" dirty="0" smtClean="0"/>
              <a:t>vurdering </a:t>
            </a:r>
            <a:r>
              <a:rPr lang="nb-NO" sz="1800" dirty="0" smtClean="0"/>
              <a:t>av alvorlighetsgrad av disse danne grunnlag for </a:t>
            </a:r>
            <a:r>
              <a:rPr lang="nb-NO" sz="1800" dirty="0" smtClean="0"/>
              <a:t>trekk </a:t>
            </a:r>
            <a:r>
              <a:rPr lang="nb-NO" sz="1800" dirty="0" smtClean="0"/>
              <a:t>i anleggsvurderingen. F.eks. hvor det i samme </a:t>
            </a:r>
            <a:r>
              <a:rPr lang="nb-NO" sz="1800" dirty="0" smtClean="0"/>
              <a:t>kontrollpunkt </a:t>
            </a:r>
            <a:r>
              <a:rPr lang="nb-NO" sz="1800" dirty="0" smtClean="0"/>
              <a:t>er flere avvik kategorisert som «middels», </a:t>
            </a:r>
            <a:r>
              <a:rPr lang="nb-NO" sz="1800" dirty="0" smtClean="0"/>
              <a:t>kan </a:t>
            </a:r>
            <a:r>
              <a:rPr lang="nb-NO" sz="1800" dirty="0" smtClean="0"/>
              <a:t>samlet vurdering for alle disse være «stor».</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12</a:t>
            </a:fld>
            <a:endParaRPr lang="nb-NO"/>
          </a:p>
        </p:txBody>
      </p:sp>
      <p:sp>
        <p:nvSpPr>
          <p:cNvPr id="10" name="Avrundet rektangel 9"/>
          <p:cNvSpPr/>
          <p:nvPr/>
        </p:nvSpPr>
        <p:spPr>
          <a:xfrm>
            <a:off x="8543192" y="4343400"/>
            <a:ext cx="3028949" cy="847725"/>
          </a:xfrm>
          <a:prstGeom prst="roundRect">
            <a:avLst/>
          </a:prstGeom>
          <a:noFill/>
          <a:ln w="254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7599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6043" y="1177781"/>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7967378" cy="760959"/>
          </a:xfrm>
        </p:spPr>
        <p:txBody>
          <a:bodyPr/>
          <a:lstStyle/>
          <a:p>
            <a:pPr algn="l"/>
            <a:r>
              <a:rPr lang="nb-NO" dirty="0"/>
              <a:t>Anleggsvurdering</a:t>
            </a:r>
          </a:p>
        </p:txBody>
      </p:sp>
      <p:sp>
        <p:nvSpPr>
          <p:cNvPr id="3" name="Plassholder for innhold 2"/>
          <p:cNvSpPr>
            <a:spLocks noGrp="1"/>
          </p:cNvSpPr>
          <p:nvPr>
            <p:ph idx="1"/>
          </p:nvPr>
        </p:nvSpPr>
        <p:spPr>
          <a:xfrm>
            <a:off x="579600" y="1178778"/>
            <a:ext cx="7488075" cy="5193803"/>
          </a:xfrm>
        </p:spPr>
        <p:txBody>
          <a:bodyPr>
            <a:noAutofit/>
          </a:bodyPr>
          <a:lstStyle/>
          <a:p>
            <a:r>
              <a:rPr lang="nb-NO" sz="1800" dirty="0"/>
              <a:t>Kontrollen skal angi en anleggsvurdering </a:t>
            </a:r>
            <a:r>
              <a:rPr lang="nb-NO" sz="1800" dirty="0" smtClean="0"/>
              <a:t>i form av en karakter på </a:t>
            </a:r>
            <a:r>
              <a:rPr lang="nb-NO" sz="1800" dirty="0"/>
              <a:t>en skala fra 0-10 som indikerer anleggets tilstand og kvalitet</a:t>
            </a:r>
            <a:r>
              <a:rPr lang="nb-NO" sz="1800" dirty="0" smtClean="0"/>
              <a:t>.</a:t>
            </a:r>
          </a:p>
          <a:p>
            <a:endParaRPr lang="nb-NO" sz="1800" dirty="0"/>
          </a:p>
          <a:p>
            <a:r>
              <a:rPr lang="nb-NO" sz="1800" dirty="0" smtClean="0"/>
              <a:t>Karakteren skal trekkes for alle kontrollpunkter hvor det er avdekkes avvik, basert på trekkintervaller angitt for avvikskategorien i kontrollpunktets veiledningsskjema.</a:t>
            </a:r>
          </a:p>
          <a:p>
            <a:endParaRPr lang="nb-NO" sz="1800" dirty="0" smtClean="0"/>
          </a:p>
          <a:p>
            <a:r>
              <a:rPr lang="nb-NO" sz="1800" dirty="0"/>
              <a:t>Etter at karakter er beregnet basert på </a:t>
            </a:r>
            <a:r>
              <a:rPr lang="nb-NO" sz="1800" dirty="0" smtClean="0"/>
              <a:t>anbefalinger i kontrollveiledningen, </a:t>
            </a:r>
            <a:r>
              <a:rPr lang="nb-NO" sz="1800" dirty="0"/>
              <a:t>kan kontrollør velge å justere endelig anleggskarakter etter eget skjønn. </a:t>
            </a:r>
            <a:endParaRPr lang="nb-NO" sz="1800" dirty="0" smtClean="0"/>
          </a:p>
          <a:p>
            <a:endParaRPr lang="nb-NO" sz="1800" dirty="0"/>
          </a:p>
          <a:p>
            <a:r>
              <a:rPr lang="nb-NO" sz="1800" dirty="0" smtClean="0"/>
              <a:t>Det er utarbeidet en egen </a:t>
            </a:r>
            <a:r>
              <a:rPr lang="nb-NO" sz="1800" dirty="0" err="1" smtClean="0"/>
              <a:t>regnearksmodell</a:t>
            </a:r>
            <a:r>
              <a:rPr lang="nb-NO" sz="1800" dirty="0" smtClean="0"/>
              <a:t> (kalt karaktermatrise) for beregning av karakter.</a:t>
            </a:r>
          </a:p>
          <a:p>
            <a:pPr marL="0" indent="0">
              <a:buNone/>
            </a:pPr>
            <a:endParaRPr lang="nb-NO"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13</a:t>
            </a:fld>
            <a:endParaRPr lang="nb-NO"/>
          </a:p>
        </p:txBody>
      </p:sp>
      <p:sp>
        <p:nvSpPr>
          <p:cNvPr id="8" name="Frihåndsform 7"/>
          <p:cNvSpPr/>
          <p:nvPr/>
        </p:nvSpPr>
        <p:spPr>
          <a:xfrm>
            <a:off x="8546977" y="3108268"/>
            <a:ext cx="3006848" cy="2521007"/>
          </a:xfrm>
          <a:custGeom>
            <a:avLst/>
            <a:gdLst>
              <a:gd name="connsiteX0" fmla="*/ 82704 w 2921154"/>
              <a:gd name="connsiteY0" fmla="*/ 63557 h 1739957"/>
              <a:gd name="connsiteX1" fmla="*/ 197004 w 2921154"/>
              <a:gd name="connsiteY1" fmla="*/ 44507 h 1739957"/>
              <a:gd name="connsiteX2" fmla="*/ 2902104 w 2921154"/>
              <a:gd name="connsiteY2" fmla="*/ 82607 h 1739957"/>
              <a:gd name="connsiteX3" fmla="*/ 2864004 w 2921154"/>
              <a:gd name="connsiteY3" fmla="*/ 120707 h 1739957"/>
              <a:gd name="connsiteX4" fmla="*/ 2635404 w 2921154"/>
              <a:gd name="connsiteY4" fmla="*/ 158807 h 1739957"/>
              <a:gd name="connsiteX5" fmla="*/ 2235354 w 2921154"/>
              <a:gd name="connsiteY5" fmla="*/ 139757 h 1739957"/>
              <a:gd name="connsiteX6" fmla="*/ 2102004 w 2921154"/>
              <a:gd name="connsiteY6" fmla="*/ 120707 h 1739957"/>
              <a:gd name="connsiteX7" fmla="*/ 235104 w 2921154"/>
              <a:gd name="connsiteY7" fmla="*/ 139757 h 1739957"/>
              <a:gd name="connsiteX8" fmla="*/ 101754 w 2921154"/>
              <a:gd name="connsiteY8" fmla="*/ 215957 h 1739957"/>
              <a:gd name="connsiteX9" fmla="*/ 63654 w 2921154"/>
              <a:gd name="connsiteY9" fmla="*/ 254057 h 1739957"/>
              <a:gd name="connsiteX10" fmla="*/ 44604 w 2921154"/>
              <a:gd name="connsiteY10" fmla="*/ 311207 h 1739957"/>
              <a:gd name="connsiteX11" fmla="*/ 82704 w 2921154"/>
              <a:gd name="connsiteY11" fmla="*/ 330257 h 1739957"/>
              <a:gd name="connsiteX12" fmla="*/ 273204 w 2921154"/>
              <a:gd name="connsiteY12" fmla="*/ 311207 h 1739957"/>
              <a:gd name="connsiteX13" fmla="*/ 673254 w 2921154"/>
              <a:gd name="connsiteY13" fmla="*/ 254057 h 1739957"/>
              <a:gd name="connsiteX14" fmla="*/ 2444904 w 2921154"/>
              <a:gd name="connsiteY14" fmla="*/ 273107 h 1739957"/>
              <a:gd name="connsiteX15" fmla="*/ 2616354 w 2921154"/>
              <a:gd name="connsiteY15" fmla="*/ 292157 h 1739957"/>
              <a:gd name="connsiteX16" fmla="*/ 2825904 w 2921154"/>
              <a:gd name="connsiteY16" fmla="*/ 330257 h 1739957"/>
              <a:gd name="connsiteX17" fmla="*/ 2902104 w 2921154"/>
              <a:gd name="connsiteY17" fmla="*/ 349307 h 1739957"/>
              <a:gd name="connsiteX18" fmla="*/ 2883054 w 2921154"/>
              <a:gd name="connsiteY18" fmla="*/ 463607 h 1739957"/>
              <a:gd name="connsiteX19" fmla="*/ 2806854 w 2921154"/>
              <a:gd name="connsiteY19" fmla="*/ 501707 h 1739957"/>
              <a:gd name="connsiteX20" fmla="*/ 273204 w 2921154"/>
              <a:gd name="connsiteY20" fmla="*/ 501707 h 1739957"/>
              <a:gd name="connsiteX21" fmla="*/ 82704 w 2921154"/>
              <a:gd name="connsiteY21" fmla="*/ 558857 h 1739957"/>
              <a:gd name="connsiteX22" fmla="*/ 82704 w 2921154"/>
              <a:gd name="connsiteY22" fmla="*/ 673157 h 1739957"/>
              <a:gd name="connsiteX23" fmla="*/ 2597304 w 2921154"/>
              <a:gd name="connsiteY23" fmla="*/ 692207 h 1739957"/>
              <a:gd name="connsiteX24" fmla="*/ 2844954 w 2921154"/>
              <a:gd name="connsiteY24" fmla="*/ 711257 h 1739957"/>
              <a:gd name="connsiteX25" fmla="*/ 2902104 w 2921154"/>
              <a:gd name="connsiteY25" fmla="*/ 730307 h 1739957"/>
              <a:gd name="connsiteX26" fmla="*/ 2921154 w 2921154"/>
              <a:gd name="connsiteY26" fmla="*/ 768407 h 1739957"/>
              <a:gd name="connsiteX27" fmla="*/ 2902104 w 2921154"/>
              <a:gd name="connsiteY27" fmla="*/ 806507 h 1739957"/>
              <a:gd name="connsiteX28" fmla="*/ 2825904 w 2921154"/>
              <a:gd name="connsiteY28" fmla="*/ 844607 h 1739957"/>
              <a:gd name="connsiteX29" fmla="*/ 2692554 w 2921154"/>
              <a:gd name="connsiteY29" fmla="*/ 882707 h 1739957"/>
              <a:gd name="connsiteX30" fmla="*/ 635154 w 2921154"/>
              <a:gd name="connsiteY30" fmla="*/ 863657 h 1739957"/>
              <a:gd name="connsiteX31" fmla="*/ 6504 w 2921154"/>
              <a:gd name="connsiteY31" fmla="*/ 882707 h 1739957"/>
              <a:gd name="connsiteX32" fmla="*/ 25554 w 2921154"/>
              <a:gd name="connsiteY32" fmla="*/ 939857 h 1739957"/>
              <a:gd name="connsiteX33" fmla="*/ 44604 w 2921154"/>
              <a:gd name="connsiteY33" fmla="*/ 977957 h 1739957"/>
              <a:gd name="connsiteX34" fmla="*/ 82704 w 2921154"/>
              <a:gd name="connsiteY34" fmla="*/ 1016057 h 1739957"/>
              <a:gd name="connsiteX35" fmla="*/ 177954 w 2921154"/>
              <a:gd name="connsiteY35" fmla="*/ 1054157 h 1739957"/>
              <a:gd name="connsiteX36" fmla="*/ 2844954 w 2921154"/>
              <a:gd name="connsiteY36" fmla="*/ 1054157 h 1739957"/>
              <a:gd name="connsiteX37" fmla="*/ 2825904 w 2921154"/>
              <a:gd name="connsiteY37" fmla="*/ 1149407 h 1739957"/>
              <a:gd name="connsiteX38" fmla="*/ 2673504 w 2921154"/>
              <a:gd name="connsiteY38" fmla="*/ 1225607 h 1739957"/>
              <a:gd name="connsiteX39" fmla="*/ 2616354 w 2921154"/>
              <a:gd name="connsiteY39" fmla="*/ 1244657 h 1739957"/>
              <a:gd name="connsiteX40" fmla="*/ 44604 w 2921154"/>
              <a:gd name="connsiteY40" fmla="*/ 1263707 h 1739957"/>
              <a:gd name="connsiteX41" fmla="*/ 44604 w 2921154"/>
              <a:gd name="connsiteY41" fmla="*/ 1339907 h 1739957"/>
              <a:gd name="connsiteX42" fmla="*/ 197004 w 2921154"/>
              <a:gd name="connsiteY42" fmla="*/ 1473257 h 1739957"/>
              <a:gd name="connsiteX43" fmla="*/ 959004 w 2921154"/>
              <a:gd name="connsiteY43" fmla="*/ 1454207 h 1739957"/>
              <a:gd name="connsiteX44" fmla="*/ 1340004 w 2921154"/>
              <a:gd name="connsiteY44" fmla="*/ 1416107 h 1739957"/>
              <a:gd name="connsiteX45" fmla="*/ 2654454 w 2921154"/>
              <a:gd name="connsiteY45" fmla="*/ 1435157 h 1739957"/>
              <a:gd name="connsiteX46" fmla="*/ 2787804 w 2921154"/>
              <a:gd name="connsiteY46" fmla="*/ 1473257 h 1739957"/>
              <a:gd name="connsiteX47" fmla="*/ 2806854 w 2921154"/>
              <a:gd name="connsiteY47" fmla="*/ 1530407 h 1739957"/>
              <a:gd name="connsiteX48" fmla="*/ 2749704 w 2921154"/>
              <a:gd name="connsiteY48" fmla="*/ 1568507 h 1739957"/>
              <a:gd name="connsiteX49" fmla="*/ 2635404 w 2921154"/>
              <a:gd name="connsiteY49" fmla="*/ 1606607 h 1739957"/>
              <a:gd name="connsiteX50" fmla="*/ 520854 w 2921154"/>
              <a:gd name="connsiteY50" fmla="*/ 1587557 h 1739957"/>
              <a:gd name="connsiteX51" fmla="*/ 44604 w 2921154"/>
              <a:gd name="connsiteY51" fmla="*/ 1625657 h 1739957"/>
              <a:gd name="connsiteX52" fmla="*/ 120804 w 2921154"/>
              <a:gd name="connsiteY52" fmla="*/ 1720907 h 1739957"/>
              <a:gd name="connsiteX53" fmla="*/ 216054 w 2921154"/>
              <a:gd name="connsiteY53" fmla="*/ 1739957 h 1739957"/>
              <a:gd name="connsiteX54" fmla="*/ 2864004 w 2921154"/>
              <a:gd name="connsiteY54" fmla="*/ 1720907 h 173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21154" h="1739957">
                <a:moveTo>
                  <a:pt x="82704" y="63557"/>
                </a:moveTo>
                <a:cubicBezTo>
                  <a:pt x="120804" y="57207"/>
                  <a:pt x="158378" y="44507"/>
                  <a:pt x="197004" y="44507"/>
                </a:cubicBezTo>
                <a:cubicBezTo>
                  <a:pt x="2710424" y="44507"/>
                  <a:pt x="1941119" y="-77557"/>
                  <a:pt x="2902104" y="82607"/>
                </a:cubicBezTo>
                <a:cubicBezTo>
                  <a:pt x="2889404" y="95307"/>
                  <a:pt x="2879405" y="111466"/>
                  <a:pt x="2864004" y="120707"/>
                </a:cubicBezTo>
                <a:cubicBezTo>
                  <a:pt x="2813231" y="151171"/>
                  <a:pt x="2652341" y="156925"/>
                  <a:pt x="2635404" y="158807"/>
                </a:cubicBezTo>
                <a:cubicBezTo>
                  <a:pt x="2502054" y="152457"/>
                  <a:pt x="2368516" y="149269"/>
                  <a:pt x="2235354" y="139757"/>
                </a:cubicBezTo>
                <a:cubicBezTo>
                  <a:pt x="2190567" y="136558"/>
                  <a:pt x="2146905" y="120707"/>
                  <a:pt x="2102004" y="120707"/>
                </a:cubicBezTo>
                <a:cubicBezTo>
                  <a:pt x="1479672" y="120707"/>
                  <a:pt x="857404" y="133407"/>
                  <a:pt x="235104" y="139757"/>
                </a:cubicBezTo>
                <a:cubicBezTo>
                  <a:pt x="37546" y="205610"/>
                  <a:pt x="163438" y="133711"/>
                  <a:pt x="101754" y="215957"/>
                </a:cubicBezTo>
                <a:cubicBezTo>
                  <a:pt x="90978" y="230325"/>
                  <a:pt x="76354" y="241357"/>
                  <a:pt x="63654" y="254057"/>
                </a:cubicBezTo>
                <a:cubicBezTo>
                  <a:pt x="57304" y="273107"/>
                  <a:pt x="39734" y="291726"/>
                  <a:pt x="44604" y="311207"/>
                </a:cubicBezTo>
                <a:cubicBezTo>
                  <a:pt x="48048" y="324982"/>
                  <a:pt x="68505" y="330257"/>
                  <a:pt x="82704" y="330257"/>
                </a:cubicBezTo>
                <a:cubicBezTo>
                  <a:pt x="146521" y="330257"/>
                  <a:pt x="210093" y="320674"/>
                  <a:pt x="273204" y="311207"/>
                </a:cubicBezTo>
                <a:cubicBezTo>
                  <a:pt x="751867" y="239407"/>
                  <a:pt x="161597" y="300571"/>
                  <a:pt x="673254" y="254057"/>
                </a:cubicBezTo>
                <a:lnTo>
                  <a:pt x="2444904" y="273107"/>
                </a:lnTo>
                <a:cubicBezTo>
                  <a:pt x="2502395" y="274234"/>
                  <a:pt x="2559357" y="284557"/>
                  <a:pt x="2616354" y="292157"/>
                </a:cubicBezTo>
                <a:cubicBezTo>
                  <a:pt x="2668051" y="299050"/>
                  <a:pt x="2772030" y="318285"/>
                  <a:pt x="2825904" y="330257"/>
                </a:cubicBezTo>
                <a:cubicBezTo>
                  <a:pt x="2851462" y="335937"/>
                  <a:pt x="2876704" y="342957"/>
                  <a:pt x="2902104" y="349307"/>
                </a:cubicBezTo>
                <a:cubicBezTo>
                  <a:pt x="2895754" y="387407"/>
                  <a:pt x="2903525" y="430853"/>
                  <a:pt x="2883054" y="463607"/>
                </a:cubicBezTo>
                <a:cubicBezTo>
                  <a:pt x="2868003" y="487689"/>
                  <a:pt x="2806854" y="501707"/>
                  <a:pt x="2806854" y="501707"/>
                </a:cubicBezTo>
                <a:cubicBezTo>
                  <a:pt x="2071916" y="492520"/>
                  <a:pt x="1044989" y="463750"/>
                  <a:pt x="273204" y="501707"/>
                </a:cubicBezTo>
                <a:cubicBezTo>
                  <a:pt x="181052" y="506239"/>
                  <a:pt x="147567" y="526426"/>
                  <a:pt x="82704" y="558857"/>
                </a:cubicBezTo>
                <a:cubicBezTo>
                  <a:pt x="75668" y="572929"/>
                  <a:pt x="16468" y="670667"/>
                  <a:pt x="82704" y="673157"/>
                </a:cubicBezTo>
                <a:cubicBezTo>
                  <a:pt x="920336" y="704647"/>
                  <a:pt x="1759104" y="685857"/>
                  <a:pt x="2597304" y="692207"/>
                </a:cubicBezTo>
                <a:cubicBezTo>
                  <a:pt x="2679854" y="698557"/>
                  <a:pt x="2762799" y="700988"/>
                  <a:pt x="2844954" y="711257"/>
                </a:cubicBezTo>
                <a:cubicBezTo>
                  <a:pt x="2864879" y="713748"/>
                  <a:pt x="2886040" y="718259"/>
                  <a:pt x="2902104" y="730307"/>
                </a:cubicBezTo>
                <a:cubicBezTo>
                  <a:pt x="2913463" y="738826"/>
                  <a:pt x="2914804" y="755707"/>
                  <a:pt x="2921154" y="768407"/>
                </a:cubicBezTo>
                <a:cubicBezTo>
                  <a:pt x="2914804" y="781107"/>
                  <a:pt x="2913192" y="797637"/>
                  <a:pt x="2902104" y="806507"/>
                </a:cubicBezTo>
                <a:cubicBezTo>
                  <a:pt x="2879929" y="824247"/>
                  <a:pt x="2851304" y="831907"/>
                  <a:pt x="2825904" y="844607"/>
                </a:cubicBezTo>
                <a:cubicBezTo>
                  <a:pt x="2758844" y="878137"/>
                  <a:pt x="2801727" y="860872"/>
                  <a:pt x="2692554" y="882707"/>
                </a:cubicBezTo>
                <a:lnTo>
                  <a:pt x="635154" y="863657"/>
                </a:lnTo>
                <a:cubicBezTo>
                  <a:pt x="425508" y="863657"/>
                  <a:pt x="214531" y="856704"/>
                  <a:pt x="6504" y="882707"/>
                </a:cubicBezTo>
                <a:cubicBezTo>
                  <a:pt x="-13421" y="885198"/>
                  <a:pt x="18096" y="921213"/>
                  <a:pt x="25554" y="939857"/>
                </a:cubicBezTo>
                <a:cubicBezTo>
                  <a:pt x="30827" y="953040"/>
                  <a:pt x="36085" y="966598"/>
                  <a:pt x="44604" y="977957"/>
                </a:cubicBezTo>
                <a:cubicBezTo>
                  <a:pt x="55380" y="992325"/>
                  <a:pt x="68336" y="1005281"/>
                  <a:pt x="82704" y="1016057"/>
                </a:cubicBezTo>
                <a:cubicBezTo>
                  <a:pt x="105128" y="1032875"/>
                  <a:pt x="154903" y="1046473"/>
                  <a:pt x="177954" y="1054157"/>
                </a:cubicBezTo>
                <a:cubicBezTo>
                  <a:pt x="1135111" y="1018707"/>
                  <a:pt x="1667910" y="991101"/>
                  <a:pt x="2844954" y="1054157"/>
                </a:cubicBezTo>
                <a:cubicBezTo>
                  <a:pt x="2877286" y="1055889"/>
                  <a:pt x="2838659" y="1119646"/>
                  <a:pt x="2825904" y="1149407"/>
                </a:cubicBezTo>
                <a:cubicBezTo>
                  <a:pt x="2803738" y="1201128"/>
                  <a:pt x="2705713" y="1214871"/>
                  <a:pt x="2673504" y="1225607"/>
                </a:cubicBezTo>
                <a:cubicBezTo>
                  <a:pt x="2654454" y="1231957"/>
                  <a:pt x="2636434" y="1244508"/>
                  <a:pt x="2616354" y="1244657"/>
                </a:cubicBezTo>
                <a:lnTo>
                  <a:pt x="44604" y="1263707"/>
                </a:lnTo>
                <a:cubicBezTo>
                  <a:pt x="15575" y="1321764"/>
                  <a:pt x="22833" y="1281850"/>
                  <a:pt x="44604" y="1339907"/>
                </a:cubicBezTo>
                <a:cubicBezTo>
                  <a:pt x="101627" y="1491969"/>
                  <a:pt x="36637" y="1446529"/>
                  <a:pt x="197004" y="1473257"/>
                </a:cubicBezTo>
                <a:lnTo>
                  <a:pt x="959004" y="1454207"/>
                </a:lnTo>
                <a:cubicBezTo>
                  <a:pt x="1033977" y="1451267"/>
                  <a:pt x="1256124" y="1425427"/>
                  <a:pt x="1340004" y="1416107"/>
                </a:cubicBezTo>
                <a:lnTo>
                  <a:pt x="2654454" y="1435157"/>
                </a:lnTo>
                <a:cubicBezTo>
                  <a:pt x="2723701" y="1437029"/>
                  <a:pt x="2738252" y="1448481"/>
                  <a:pt x="2787804" y="1473257"/>
                </a:cubicBezTo>
                <a:cubicBezTo>
                  <a:pt x="2794154" y="1492307"/>
                  <a:pt x="2814312" y="1511763"/>
                  <a:pt x="2806854" y="1530407"/>
                </a:cubicBezTo>
                <a:cubicBezTo>
                  <a:pt x="2798351" y="1551665"/>
                  <a:pt x="2769337" y="1556727"/>
                  <a:pt x="2749704" y="1568507"/>
                </a:cubicBezTo>
                <a:cubicBezTo>
                  <a:pt x="2705763" y="1594872"/>
                  <a:pt x="2692970" y="1592216"/>
                  <a:pt x="2635404" y="1606607"/>
                </a:cubicBezTo>
                <a:lnTo>
                  <a:pt x="520854" y="1587557"/>
                </a:lnTo>
                <a:cubicBezTo>
                  <a:pt x="107852" y="1587557"/>
                  <a:pt x="209638" y="1543140"/>
                  <a:pt x="44604" y="1625657"/>
                </a:cubicBezTo>
                <a:cubicBezTo>
                  <a:pt x="73179" y="1682807"/>
                  <a:pt x="65241" y="1705032"/>
                  <a:pt x="120804" y="1720907"/>
                </a:cubicBezTo>
                <a:cubicBezTo>
                  <a:pt x="151937" y="1729802"/>
                  <a:pt x="184304" y="1733607"/>
                  <a:pt x="216054" y="1739957"/>
                </a:cubicBezTo>
                <a:cubicBezTo>
                  <a:pt x="1581082" y="1704035"/>
                  <a:pt x="698570" y="1720907"/>
                  <a:pt x="2864004" y="1720907"/>
                </a:cubicBezTo>
              </a:path>
            </a:pathLst>
          </a:custGeom>
          <a:noFill/>
          <a:ln w="371475" cap="rnd">
            <a:solidFill>
              <a:srgbClr val="00FF00">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8120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693" y="1177780"/>
            <a:ext cx="3566343" cy="5204063"/>
          </a:xfrm>
          <a:prstGeom prst="rect">
            <a:avLst/>
          </a:prstGeom>
          <a:ln>
            <a:solidFill>
              <a:schemeClr val="bg1">
                <a:lumMod val="65000"/>
              </a:schemeClr>
            </a:solidFill>
          </a:ln>
        </p:spPr>
      </p:pic>
      <p:sp>
        <p:nvSpPr>
          <p:cNvPr id="2" name="Tittel 1"/>
          <p:cNvSpPr>
            <a:spLocks noGrp="1"/>
          </p:cNvSpPr>
          <p:nvPr>
            <p:ph type="title"/>
          </p:nvPr>
        </p:nvSpPr>
        <p:spPr>
          <a:xfrm>
            <a:off x="579598" y="261026"/>
            <a:ext cx="10983751" cy="760959"/>
          </a:xfrm>
        </p:spPr>
        <p:txBody>
          <a:bodyPr/>
          <a:lstStyle/>
          <a:p>
            <a:pPr algn="l"/>
            <a:r>
              <a:rPr lang="nb-NO" dirty="0" smtClean="0"/>
              <a:t>Veiledning for trekk i anleggsvurderingen</a:t>
            </a:r>
            <a:endParaRPr lang="nb-NO" dirty="0"/>
          </a:p>
        </p:txBody>
      </p:sp>
      <p:sp>
        <p:nvSpPr>
          <p:cNvPr id="3" name="Plassholder for innhold 2"/>
          <p:cNvSpPr>
            <a:spLocks noGrp="1"/>
          </p:cNvSpPr>
          <p:nvPr>
            <p:ph idx="1"/>
          </p:nvPr>
        </p:nvSpPr>
        <p:spPr>
          <a:xfrm>
            <a:off x="579600" y="1178778"/>
            <a:ext cx="7509324" cy="5193803"/>
          </a:xfrm>
        </p:spPr>
        <p:txBody>
          <a:bodyPr>
            <a:noAutofit/>
          </a:bodyPr>
          <a:lstStyle/>
          <a:p>
            <a:pPr marL="355600" indent="-355600"/>
            <a:r>
              <a:rPr lang="nb-NO" sz="1800" dirty="0" smtClean="0"/>
              <a:t>Veiledningsskjemaene i den systemspesifikke delen gir retningslinjer for trekk i anleggsvurderingen.</a:t>
            </a:r>
          </a:p>
          <a:p>
            <a:pPr marL="355600" indent="-355600"/>
            <a:endParaRPr lang="nb-NO" sz="1800" dirty="0" smtClean="0"/>
          </a:p>
          <a:p>
            <a:pPr marL="355600" indent="-355600"/>
            <a:r>
              <a:rPr lang="nb-NO" sz="1800" dirty="0" smtClean="0"/>
              <a:t>Trekket for hvert kontrollpunkt skal baseres på en samlet vurdering av alvorlighetsgrad på alle avvik innenfor kontrollpunktet.</a:t>
            </a:r>
          </a:p>
          <a:p>
            <a:pPr marL="355600" indent="-355600"/>
            <a:endParaRPr lang="nb-NO" sz="1800" dirty="0" smtClean="0"/>
          </a:p>
          <a:p>
            <a:pPr marL="355600" indent="-355600"/>
            <a:r>
              <a:rPr lang="nb-NO" sz="1800" dirty="0" smtClean="0"/>
              <a:t>Trekkene er gitt i form av intervaller, og kontrollør kan selv vurdere trekk innenfor intervallet.</a:t>
            </a:r>
          </a:p>
          <a:p>
            <a:pPr marL="355600" indent="-355600"/>
            <a:endParaRPr lang="nb-NO" sz="1800" dirty="0" smtClean="0"/>
          </a:p>
          <a:p>
            <a:pPr marL="355600" indent="-355600"/>
            <a:r>
              <a:rPr lang="nb-NO" sz="1800" dirty="0" smtClean="0"/>
              <a:t>Merk at når karaktermatrisen benyttes, vil høyeste trekk innenfor intervallet for valgt avvikskategori vises. Kontrollør kan justere denne ned innenfor intervallet der </a:t>
            </a:r>
            <a:r>
              <a:rPr lang="nb-NO" sz="1800" dirty="0" smtClean="0"/>
              <a:t>dette vurderes </a:t>
            </a:r>
            <a:r>
              <a:rPr lang="nb-NO" sz="1800" dirty="0" smtClean="0"/>
              <a:t>som aktuelt.</a:t>
            </a:r>
          </a:p>
          <a:p>
            <a:pPr marL="355600" indent="-355600"/>
            <a:endParaRPr lang="nb-NO" dirty="0" smtClean="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14</a:t>
            </a:fld>
            <a:endParaRPr lang="nb-NO"/>
          </a:p>
        </p:txBody>
      </p:sp>
      <p:sp>
        <p:nvSpPr>
          <p:cNvPr id="10" name="Avrundet rektangel 9"/>
          <p:cNvSpPr/>
          <p:nvPr/>
        </p:nvSpPr>
        <p:spPr>
          <a:xfrm>
            <a:off x="8543192" y="5169876"/>
            <a:ext cx="3028949" cy="386861"/>
          </a:xfrm>
          <a:prstGeom prst="roundRect">
            <a:avLst/>
          </a:prstGeom>
          <a:noFill/>
          <a:ln w="254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5827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1186" y="261026"/>
            <a:ext cx="11711113" cy="1314957"/>
          </a:xfrm>
        </p:spPr>
        <p:txBody>
          <a:bodyPr/>
          <a:lstStyle/>
          <a:p>
            <a:pPr algn="l"/>
            <a:r>
              <a:rPr lang="nb-NO" sz="3800" dirty="0"/>
              <a:t>Modell </a:t>
            </a:r>
            <a:r>
              <a:rPr lang="nb-NO" sz="3800" dirty="0" smtClean="0"/>
              <a:t>for kategorisering av funn og anleggsvurdering</a:t>
            </a:r>
            <a:endParaRPr lang="nb-NO" sz="3800" dirty="0"/>
          </a:p>
        </p:txBody>
      </p:sp>
      <p:sp>
        <p:nvSpPr>
          <p:cNvPr id="2" name="Plassholder for lysbildenummer 1"/>
          <p:cNvSpPr>
            <a:spLocks noGrp="1"/>
          </p:cNvSpPr>
          <p:nvPr>
            <p:ph type="sldNum" sz="quarter" idx="11"/>
          </p:nvPr>
        </p:nvSpPr>
        <p:spPr/>
        <p:txBody>
          <a:bodyPr/>
          <a:lstStyle/>
          <a:p>
            <a:fld id="{F5E16789-BE1F-4013-B5E1-F7A037751CA3}" type="slidenum">
              <a:rPr lang="nb-NO" smtClean="0"/>
              <a:pPr/>
              <a:t>15</a:t>
            </a:fld>
            <a:endParaRPr lang="nb-NO"/>
          </a:p>
        </p:txBody>
      </p:sp>
      <p:graphicFrame>
        <p:nvGraphicFramePr>
          <p:cNvPr id="9" name="Diagram 8"/>
          <p:cNvGraphicFramePr/>
          <p:nvPr>
            <p:extLst>
              <p:ext uri="{D42A27DB-BD31-4B8C-83A1-F6EECF244321}">
                <p14:modId xmlns:p14="http://schemas.microsoft.com/office/powerpoint/2010/main" val="773247164"/>
              </p:ext>
            </p:extLst>
          </p:nvPr>
        </p:nvGraphicFramePr>
        <p:xfrm>
          <a:off x="385200" y="885371"/>
          <a:ext cx="11491400" cy="5612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308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237" y="1177781"/>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9751363" cy="760959"/>
          </a:xfrm>
        </p:spPr>
        <p:txBody>
          <a:bodyPr/>
          <a:lstStyle/>
          <a:p>
            <a:pPr algn="l"/>
            <a:r>
              <a:rPr lang="nb-NO" dirty="0"/>
              <a:t>Gjennomføring av kontroll</a:t>
            </a:r>
          </a:p>
        </p:txBody>
      </p:sp>
      <p:sp>
        <p:nvSpPr>
          <p:cNvPr id="3" name="Plassholder for innhold 2"/>
          <p:cNvSpPr>
            <a:spLocks noGrp="1"/>
          </p:cNvSpPr>
          <p:nvPr>
            <p:ph idx="1"/>
          </p:nvPr>
        </p:nvSpPr>
        <p:spPr>
          <a:xfrm>
            <a:off x="579600" y="1178778"/>
            <a:ext cx="7465362" cy="5193803"/>
          </a:xfrm>
        </p:spPr>
        <p:txBody>
          <a:bodyPr>
            <a:noAutofit/>
          </a:bodyPr>
          <a:lstStyle/>
          <a:p>
            <a:pPr marL="0" indent="0">
              <a:buNone/>
            </a:pPr>
            <a:r>
              <a:rPr lang="nb-NO" sz="1800" dirty="0"/>
              <a:t>Kapittel </a:t>
            </a:r>
            <a:r>
              <a:rPr lang="nb-NO" sz="1800" dirty="0" smtClean="0"/>
              <a:t>4 beskriver gjennomføring av kontrollen, herunder:</a:t>
            </a:r>
          </a:p>
          <a:p>
            <a:pPr marL="355600" indent="-355600">
              <a:spcBef>
                <a:spcPts val="0"/>
              </a:spcBef>
            </a:pPr>
            <a:endParaRPr lang="nb-NO" sz="1800" dirty="0" smtClean="0"/>
          </a:p>
          <a:p>
            <a:pPr marL="355600" indent="-355600"/>
            <a:r>
              <a:rPr lang="nb-NO" sz="1800" dirty="0" smtClean="0"/>
              <a:t>1.gangskontroll og rutinekontroll</a:t>
            </a:r>
          </a:p>
          <a:p>
            <a:pPr marL="571600" lvl="1" indent="-355600"/>
            <a:r>
              <a:rPr lang="nb-NO" dirty="0" smtClean="0"/>
              <a:t>forskjeller og forutsetninger.</a:t>
            </a:r>
          </a:p>
          <a:p>
            <a:pPr marL="355600" indent="-355600">
              <a:spcBef>
                <a:spcPts val="0"/>
              </a:spcBef>
            </a:pPr>
            <a:endParaRPr lang="nb-NO" sz="1800" dirty="0" smtClean="0"/>
          </a:p>
          <a:p>
            <a:pPr marL="355600" indent="-355600"/>
            <a:r>
              <a:rPr lang="nb-NO" sz="1800" dirty="0" smtClean="0"/>
              <a:t>Dokumentasjonsgrunnlag ved kontrollen</a:t>
            </a:r>
          </a:p>
          <a:p>
            <a:pPr marL="571600" lvl="1" indent="-355600"/>
            <a:r>
              <a:rPr lang="nb-NO" dirty="0" smtClean="0"/>
              <a:t>Generelle krav</a:t>
            </a:r>
          </a:p>
          <a:p>
            <a:pPr marL="571600" lvl="1" indent="-355600"/>
            <a:r>
              <a:rPr lang="nb-NO" dirty="0" smtClean="0"/>
              <a:t>Nye og eldre anlegg</a:t>
            </a:r>
          </a:p>
          <a:p>
            <a:pPr marL="355600" indent="-355600">
              <a:spcBef>
                <a:spcPts val="0"/>
              </a:spcBef>
            </a:pPr>
            <a:endParaRPr lang="nb-NO" sz="1800" dirty="0" smtClean="0"/>
          </a:p>
          <a:p>
            <a:pPr marL="355600" indent="-355600"/>
            <a:r>
              <a:rPr lang="nb-NO" sz="1800" dirty="0" smtClean="0"/>
              <a:t>Kontrollprosessen</a:t>
            </a:r>
          </a:p>
          <a:p>
            <a:pPr marL="355600" indent="-355600">
              <a:spcBef>
                <a:spcPts val="0"/>
              </a:spcBef>
            </a:pPr>
            <a:endParaRPr lang="nb-NO" sz="1800" dirty="0" smtClean="0"/>
          </a:p>
          <a:p>
            <a:pPr marL="355600" indent="-355600"/>
            <a:r>
              <a:rPr lang="nb-NO" sz="1800" dirty="0" smtClean="0"/>
              <a:t>Utforming av kontrollrapporten</a:t>
            </a:r>
          </a:p>
          <a:p>
            <a:pPr marL="571600" lvl="1" indent="-355600"/>
            <a:r>
              <a:rPr lang="nb-NO" dirty="0" smtClean="0"/>
              <a:t>Format</a:t>
            </a:r>
          </a:p>
          <a:p>
            <a:pPr marL="571600" lvl="1" indent="-355600"/>
            <a:r>
              <a:rPr lang="nb-NO" dirty="0" smtClean="0"/>
              <a:t>Språk og formulering</a:t>
            </a:r>
          </a:p>
          <a:p>
            <a:pPr marL="571600" lvl="1" indent="-355600"/>
            <a:r>
              <a:rPr lang="nb-NO" dirty="0" smtClean="0"/>
              <a:t>Beskrivelse av avvik</a:t>
            </a:r>
            <a:r>
              <a:rPr lang="nb-NO" sz="2200" dirty="0"/>
              <a:t/>
            </a:r>
            <a:br>
              <a:rPr lang="nb-NO" sz="2200" dirty="0"/>
            </a:br>
            <a:endParaRPr lang="nb-NO" sz="2200"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16</a:t>
            </a:fld>
            <a:endParaRPr lang="nb-NO"/>
          </a:p>
        </p:txBody>
      </p:sp>
    </p:spTree>
    <p:extLst>
      <p:ext uri="{BB962C8B-B14F-4D97-AF65-F5344CB8AC3E}">
        <p14:creationId xmlns:p14="http://schemas.microsoft.com/office/powerpoint/2010/main" val="4179144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237" y="1177781"/>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9751363" cy="1376513"/>
          </a:xfrm>
        </p:spPr>
        <p:txBody>
          <a:bodyPr/>
          <a:lstStyle/>
          <a:p>
            <a:pPr algn="l"/>
            <a:r>
              <a:rPr lang="nb-NO" dirty="0"/>
              <a:t>Fellesbestemmelser for alle systemtyper</a:t>
            </a:r>
          </a:p>
        </p:txBody>
      </p:sp>
      <p:sp>
        <p:nvSpPr>
          <p:cNvPr id="3" name="Plassholder for innhold 2"/>
          <p:cNvSpPr>
            <a:spLocks noGrp="1"/>
          </p:cNvSpPr>
          <p:nvPr>
            <p:ph idx="1"/>
          </p:nvPr>
        </p:nvSpPr>
        <p:spPr>
          <a:xfrm>
            <a:off x="579600" y="1178778"/>
            <a:ext cx="7465362" cy="5193803"/>
          </a:xfrm>
        </p:spPr>
        <p:txBody>
          <a:bodyPr>
            <a:noAutofit/>
          </a:bodyPr>
          <a:lstStyle/>
          <a:p>
            <a:pPr marL="355600" indent="-355600"/>
            <a:r>
              <a:rPr lang="nb-NO" sz="1800" dirty="0"/>
              <a:t>Kapittel 5 </a:t>
            </a:r>
            <a:r>
              <a:rPr lang="nb-NO" sz="1800" dirty="0" smtClean="0"/>
              <a:t>gir retningslinjer </a:t>
            </a:r>
            <a:r>
              <a:rPr lang="nb-NO" sz="1800" dirty="0"/>
              <a:t>for spesielle tema, samt forhold som vurderes som relevante for alle systemtyper som omhandles av kontrollveiledningen</a:t>
            </a:r>
            <a:r>
              <a:rPr lang="nb-NO" sz="1800" dirty="0" smtClean="0"/>
              <a:t>.</a:t>
            </a:r>
          </a:p>
          <a:p>
            <a:pPr marL="355600" indent="-355600"/>
            <a:endParaRPr lang="nb-NO" sz="1800" dirty="0"/>
          </a:p>
          <a:p>
            <a:pPr marL="355600" indent="-355600"/>
            <a:r>
              <a:rPr lang="nb-NO" sz="1800" dirty="0"/>
              <a:t>Eksempler på tema og forhold som omtales:</a:t>
            </a:r>
          </a:p>
          <a:p>
            <a:pPr marL="571600" lvl="1" indent="-355600"/>
            <a:r>
              <a:rPr lang="nb-NO" dirty="0" smtClean="0"/>
              <a:t>Vannmengdemåling</a:t>
            </a:r>
            <a:endParaRPr lang="nb-NO" dirty="0"/>
          </a:p>
          <a:p>
            <a:pPr marL="571600" lvl="1" indent="-355600"/>
            <a:r>
              <a:rPr lang="nb-NO" dirty="0"/>
              <a:t>Overvåkning av anleggets funksjoner</a:t>
            </a:r>
          </a:p>
          <a:p>
            <a:pPr marL="571600" lvl="1" indent="-355600"/>
            <a:r>
              <a:rPr lang="nb-NO" dirty="0"/>
              <a:t>Bruk av typegodkjente produkter</a:t>
            </a:r>
          </a:p>
          <a:p>
            <a:pPr marL="571600" lvl="1" indent="-355600"/>
            <a:r>
              <a:rPr lang="nb-NO" dirty="0"/>
              <a:t>Bruk av andre standarder</a:t>
            </a:r>
          </a:p>
          <a:p>
            <a:pPr marL="571600" lvl="1" indent="-355600"/>
            <a:r>
              <a:rPr lang="nb-NO" dirty="0"/>
              <a:t>Vurdering av løsninger som avviker anleggsstandarden</a:t>
            </a:r>
          </a:p>
          <a:p>
            <a:pPr marL="0" indent="0">
              <a:buNone/>
            </a:pPr>
            <a:r>
              <a:rPr lang="nb-NO" sz="2200" dirty="0"/>
              <a:t/>
            </a:r>
            <a:br>
              <a:rPr lang="nb-NO" sz="2200" dirty="0"/>
            </a:br>
            <a:endParaRPr lang="nb-NO" sz="2200"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17</a:t>
            </a:fld>
            <a:endParaRPr lang="nb-NO"/>
          </a:p>
        </p:txBody>
      </p:sp>
    </p:spTree>
    <p:extLst>
      <p:ext uri="{BB962C8B-B14F-4D97-AF65-F5344CB8AC3E}">
        <p14:creationId xmlns:p14="http://schemas.microsoft.com/office/powerpoint/2010/main" val="329445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9" y="261026"/>
            <a:ext cx="9751363" cy="760959"/>
          </a:xfrm>
        </p:spPr>
        <p:txBody>
          <a:bodyPr/>
          <a:lstStyle/>
          <a:p>
            <a:pPr algn="l"/>
            <a:r>
              <a:rPr lang="nb-NO" dirty="0" smtClean="0"/>
              <a:t>Systemspesifikk </a:t>
            </a:r>
            <a:r>
              <a:rPr lang="nb-NO" dirty="0"/>
              <a:t>del</a:t>
            </a:r>
          </a:p>
        </p:txBody>
      </p:sp>
      <p:sp>
        <p:nvSpPr>
          <p:cNvPr id="3" name="Plassholder for innhold 2"/>
          <p:cNvSpPr>
            <a:spLocks noGrp="1"/>
          </p:cNvSpPr>
          <p:nvPr>
            <p:ph idx="1"/>
          </p:nvPr>
        </p:nvSpPr>
        <p:spPr>
          <a:xfrm>
            <a:off x="579598" y="1178778"/>
            <a:ext cx="8528461" cy="5193803"/>
          </a:xfrm>
        </p:spPr>
        <p:txBody>
          <a:bodyPr>
            <a:noAutofit/>
          </a:bodyPr>
          <a:lstStyle/>
          <a:p>
            <a:pPr marL="0" indent="0">
              <a:lnSpc>
                <a:spcPts val="2300"/>
              </a:lnSpc>
              <a:buNone/>
            </a:pPr>
            <a:r>
              <a:rPr lang="nb-NO" sz="1800" dirty="0"/>
              <a:t>De </a:t>
            </a:r>
            <a:r>
              <a:rPr lang="nb-NO" sz="1800" dirty="0" smtClean="0"/>
              <a:t>systemspesifikke </a:t>
            </a:r>
            <a:r>
              <a:rPr lang="nb-NO" sz="1800" dirty="0"/>
              <a:t>delene </a:t>
            </a:r>
            <a:r>
              <a:rPr lang="nb-NO" sz="1800" dirty="0" smtClean="0"/>
              <a:t>vil i form av sjekklister og veiledningsskjema </a:t>
            </a:r>
            <a:r>
              <a:rPr lang="nb-NO" sz="1800" dirty="0"/>
              <a:t>angi </a:t>
            </a:r>
            <a:r>
              <a:rPr lang="nb-NO" sz="1800" dirty="0" smtClean="0"/>
              <a:t>kontrollomfang, retningslinjer for kategorisering av funn og trekk i anleggsvurderingen</a:t>
            </a:r>
            <a:r>
              <a:rPr lang="nb-NO" sz="1800" dirty="0" smtClean="0"/>
              <a:t>.</a:t>
            </a:r>
            <a:r>
              <a:rPr lang="nb-NO" sz="1800" dirty="0" smtClean="0"/>
              <a:t/>
            </a:r>
            <a:br>
              <a:rPr lang="nb-NO" sz="1800" dirty="0" smtClean="0"/>
            </a:br>
            <a:endParaRPr lang="nb-NO" sz="1800" b="1" dirty="0" smtClean="0"/>
          </a:p>
          <a:p>
            <a:pPr marL="0" indent="0">
              <a:lnSpc>
                <a:spcPts val="2600"/>
              </a:lnSpc>
              <a:buNone/>
            </a:pPr>
            <a:r>
              <a:rPr lang="nb-NO" sz="1800" b="1" dirty="0" smtClean="0"/>
              <a:t>Sjekklister</a:t>
            </a:r>
            <a:endParaRPr lang="nb-NO" sz="1800" b="1" dirty="0"/>
          </a:p>
          <a:p>
            <a:pPr marL="355600" indent="-355600">
              <a:lnSpc>
                <a:spcPts val="2600"/>
              </a:lnSpc>
            </a:pPr>
            <a:r>
              <a:rPr lang="nb-NO" sz="1800" dirty="0"/>
              <a:t>Inndelt etter kategori med tilhørende kontrollpunkter.</a:t>
            </a:r>
          </a:p>
          <a:p>
            <a:pPr marL="355600" indent="-355600">
              <a:lnSpc>
                <a:spcPts val="600"/>
              </a:lnSpc>
              <a:spcBef>
                <a:spcPts val="0"/>
              </a:spcBef>
            </a:pPr>
            <a:endParaRPr lang="nb-NO" sz="1800" dirty="0" smtClean="0"/>
          </a:p>
          <a:p>
            <a:pPr marL="355600" indent="-355600">
              <a:lnSpc>
                <a:spcPts val="2300"/>
              </a:lnSpc>
              <a:spcBef>
                <a:spcPts val="0"/>
              </a:spcBef>
            </a:pPr>
            <a:r>
              <a:rPr lang="nb-NO" sz="1800" dirty="0" smtClean="0"/>
              <a:t>Angir </a:t>
            </a:r>
            <a:r>
              <a:rPr lang="nb-NO" sz="1800" dirty="0"/>
              <a:t>hvilke kontrollpunkt som inngår i 1.gangskontroll og rutinekontroll</a:t>
            </a:r>
            <a:r>
              <a:rPr lang="nb-NO" sz="1800" dirty="0" smtClean="0"/>
              <a:t>.</a:t>
            </a:r>
            <a:r>
              <a:rPr lang="nb-NO" sz="1800" dirty="0"/>
              <a:t/>
            </a:r>
            <a:br>
              <a:rPr lang="nb-NO" sz="1800" dirty="0"/>
            </a:br>
            <a:endParaRPr lang="nb-NO" sz="1800" b="1" dirty="0" smtClean="0"/>
          </a:p>
          <a:p>
            <a:pPr marL="0" indent="0">
              <a:lnSpc>
                <a:spcPts val="2600"/>
              </a:lnSpc>
              <a:buNone/>
            </a:pPr>
            <a:r>
              <a:rPr lang="nb-NO" sz="1800" b="1" dirty="0" smtClean="0"/>
              <a:t>Veiledningsskjema</a:t>
            </a:r>
            <a:endParaRPr lang="nb-NO" sz="1800" b="1" dirty="0"/>
          </a:p>
          <a:p>
            <a:pPr marL="355600" indent="-355600">
              <a:lnSpc>
                <a:spcPts val="2600"/>
              </a:lnSpc>
            </a:pPr>
            <a:r>
              <a:rPr lang="nb-NO" sz="1800" dirty="0"/>
              <a:t>Hvert enkelt kontrollpunkt har eget veiledningsskjema som gir retningslinjer knyttet til hva som skal kontrolleres, kategorisering av avvik og hvilket trekk kontrollpunktet skal gi på anleggsvurderingen.</a:t>
            </a:r>
          </a:p>
          <a:p>
            <a:pPr marL="0" indent="0">
              <a:buNone/>
            </a:pPr>
            <a:r>
              <a:rPr lang="nb-NO" sz="2200" dirty="0"/>
              <a:t/>
            </a:r>
            <a:br>
              <a:rPr lang="nb-NO" sz="2200" dirty="0"/>
            </a:br>
            <a:endParaRPr lang="nb-NO" sz="2200"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18</a:t>
            </a:fld>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9510" y="1021985"/>
            <a:ext cx="2445803" cy="3568953"/>
          </a:xfrm>
          <a:prstGeom prst="rect">
            <a:avLst/>
          </a:prstGeom>
          <a:ln>
            <a:solidFill>
              <a:schemeClr val="bg1">
                <a:lumMod val="65000"/>
              </a:schemeClr>
            </a:solidFill>
          </a:ln>
        </p:spPr>
      </p:pic>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961" y="2743565"/>
            <a:ext cx="2445803" cy="3568953"/>
          </a:xfrm>
          <a:prstGeom prst="rect">
            <a:avLst/>
          </a:prstGeom>
          <a:ln>
            <a:solidFill>
              <a:schemeClr val="bg1">
                <a:lumMod val="65000"/>
              </a:schemeClr>
            </a:solidFill>
          </a:ln>
        </p:spPr>
      </p:pic>
    </p:spTree>
    <p:extLst>
      <p:ext uri="{BB962C8B-B14F-4D97-AF65-F5344CB8AC3E}">
        <p14:creationId xmlns:p14="http://schemas.microsoft.com/office/powerpoint/2010/main" val="1543932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9" y="261026"/>
            <a:ext cx="9751363" cy="760959"/>
          </a:xfrm>
        </p:spPr>
        <p:txBody>
          <a:bodyPr/>
          <a:lstStyle/>
          <a:p>
            <a:pPr algn="l"/>
            <a:r>
              <a:rPr lang="nb-NO" dirty="0"/>
              <a:t>Del A-1. Sjekklister NS-EN 12845</a:t>
            </a:r>
          </a:p>
        </p:txBody>
      </p:sp>
      <p:sp>
        <p:nvSpPr>
          <p:cNvPr id="3" name="Plassholder for innhold 2"/>
          <p:cNvSpPr>
            <a:spLocks noGrp="1"/>
          </p:cNvSpPr>
          <p:nvPr>
            <p:ph idx="1"/>
          </p:nvPr>
        </p:nvSpPr>
        <p:spPr>
          <a:xfrm>
            <a:off x="579600" y="1178778"/>
            <a:ext cx="7164226" cy="5193803"/>
          </a:xfrm>
        </p:spPr>
        <p:txBody>
          <a:bodyPr>
            <a:noAutofit/>
          </a:bodyPr>
          <a:lstStyle/>
          <a:p>
            <a:pPr marL="0" indent="0">
              <a:buNone/>
            </a:pPr>
            <a:r>
              <a:rPr lang="nb-NO" sz="1800" dirty="0"/>
              <a:t>Sjekklister med tilhørende kontrollpunkter er fordelt på følgende kategorier:</a:t>
            </a:r>
            <a:br>
              <a:rPr lang="nb-NO" sz="1800" dirty="0"/>
            </a:br>
            <a:endParaRPr lang="nb-NO" sz="1800" dirty="0"/>
          </a:p>
          <a:p>
            <a:pPr marL="1105200" lvl="2" indent="-468000">
              <a:lnSpc>
                <a:spcPts val="2200"/>
              </a:lnSpc>
              <a:spcBef>
                <a:spcPts val="0"/>
              </a:spcBef>
              <a:buFont typeface="+mj-lt"/>
              <a:buAutoNum type="arabicPeriod"/>
            </a:pPr>
            <a:r>
              <a:rPr lang="nb-NO" dirty="0"/>
              <a:t>Dokumentasjon</a:t>
            </a:r>
          </a:p>
          <a:p>
            <a:pPr marL="1105200" lvl="2" indent="-468000">
              <a:lnSpc>
                <a:spcPts val="2200"/>
              </a:lnSpc>
              <a:spcBef>
                <a:spcPts val="0"/>
              </a:spcBef>
              <a:buFont typeface="+mj-lt"/>
              <a:buAutoNum type="arabicPeriod"/>
            </a:pPr>
            <a:r>
              <a:rPr lang="nb-NO" dirty="0"/>
              <a:t>Sprinklerbeskyttelsens omfang</a:t>
            </a:r>
          </a:p>
          <a:p>
            <a:pPr marL="1105200" lvl="2" indent="-468000">
              <a:lnSpc>
                <a:spcPts val="2200"/>
              </a:lnSpc>
              <a:spcBef>
                <a:spcPts val="0"/>
              </a:spcBef>
              <a:buFont typeface="+mj-lt"/>
              <a:buAutoNum type="arabicPeriod"/>
            </a:pPr>
            <a:r>
              <a:rPr lang="nb-NO" dirty="0"/>
              <a:t>Klassifisering</a:t>
            </a:r>
          </a:p>
          <a:p>
            <a:pPr marL="1105200" lvl="2" indent="-468000">
              <a:lnSpc>
                <a:spcPts val="2200"/>
              </a:lnSpc>
              <a:spcBef>
                <a:spcPts val="0"/>
              </a:spcBef>
              <a:buFont typeface="+mj-lt"/>
              <a:buAutoNum type="arabicPeriod"/>
            </a:pPr>
            <a:r>
              <a:rPr lang="nb-NO" dirty="0"/>
              <a:t>Vannforsyning, generelt</a:t>
            </a:r>
          </a:p>
          <a:p>
            <a:pPr marL="1105200" lvl="2" indent="-468000">
              <a:lnSpc>
                <a:spcPts val="2200"/>
              </a:lnSpc>
              <a:spcBef>
                <a:spcPts val="0"/>
              </a:spcBef>
              <a:buFont typeface="+mj-lt"/>
              <a:buAutoNum type="arabicPeriod"/>
            </a:pPr>
            <a:r>
              <a:rPr lang="nb-NO" dirty="0"/>
              <a:t>Vannforsyning, spesielt</a:t>
            </a:r>
          </a:p>
          <a:p>
            <a:pPr marL="1105200" lvl="2" indent="-468000">
              <a:lnSpc>
                <a:spcPts val="2200"/>
              </a:lnSpc>
              <a:spcBef>
                <a:spcPts val="0"/>
              </a:spcBef>
              <a:buFont typeface="+mj-lt"/>
              <a:buAutoNum type="arabicPeriod"/>
            </a:pPr>
            <a:r>
              <a:rPr lang="nb-NO" dirty="0"/>
              <a:t>Pumper</a:t>
            </a:r>
          </a:p>
          <a:p>
            <a:pPr marL="1105200" lvl="2" indent="-468000">
              <a:lnSpc>
                <a:spcPts val="2200"/>
              </a:lnSpc>
              <a:spcBef>
                <a:spcPts val="0"/>
              </a:spcBef>
              <a:buFont typeface="+mj-lt"/>
              <a:buAutoNum type="arabicPeriod"/>
            </a:pPr>
            <a:r>
              <a:rPr lang="nb-NO" dirty="0"/>
              <a:t>Anleggstyper og omfang</a:t>
            </a:r>
          </a:p>
          <a:p>
            <a:pPr marL="1105200" lvl="2" indent="-468000">
              <a:lnSpc>
                <a:spcPts val="2200"/>
              </a:lnSpc>
              <a:spcBef>
                <a:spcPts val="0"/>
              </a:spcBef>
              <a:buFont typeface="+mj-lt"/>
              <a:buAutoNum type="arabicPeriod"/>
            </a:pPr>
            <a:r>
              <a:rPr lang="nb-NO" dirty="0"/>
              <a:t>Sprinklerhoder, karakteristikk og plassering</a:t>
            </a:r>
          </a:p>
          <a:p>
            <a:pPr marL="1105200" lvl="2" indent="-468000">
              <a:lnSpc>
                <a:spcPts val="2200"/>
              </a:lnSpc>
              <a:spcBef>
                <a:spcPts val="0"/>
              </a:spcBef>
              <a:buFont typeface="+mj-lt"/>
              <a:buAutoNum type="arabicPeriod"/>
            </a:pPr>
            <a:r>
              <a:rPr lang="nb-NO" dirty="0"/>
              <a:t>Ventiler</a:t>
            </a:r>
          </a:p>
          <a:p>
            <a:pPr marL="1105200" lvl="2" indent="-468000">
              <a:lnSpc>
                <a:spcPts val="2200"/>
              </a:lnSpc>
              <a:spcBef>
                <a:spcPts val="0"/>
              </a:spcBef>
              <a:buFont typeface="+mj-lt"/>
              <a:buAutoNum type="arabicPeriod"/>
            </a:pPr>
            <a:r>
              <a:rPr lang="nb-NO" dirty="0"/>
              <a:t>Alarmer og alarmutstyr</a:t>
            </a:r>
          </a:p>
          <a:p>
            <a:pPr marL="1105200" lvl="2" indent="-468000">
              <a:lnSpc>
                <a:spcPts val="2200"/>
              </a:lnSpc>
              <a:spcBef>
                <a:spcPts val="0"/>
              </a:spcBef>
              <a:buFont typeface="+mj-lt"/>
              <a:buAutoNum type="arabicPeriod"/>
            </a:pPr>
            <a:r>
              <a:rPr lang="nb-NO" dirty="0"/>
              <a:t>Rørledninger</a:t>
            </a:r>
          </a:p>
          <a:p>
            <a:pPr marL="1105200" lvl="2" indent="-468000">
              <a:lnSpc>
                <a:spcPts val="2200"/>
              </a:lnSpc>
              <a:spcBef>
                <a:spcPts val="0"/>
              </a:spcBef>
              <a:buFont typeface="+mj-lt"/>
              <a:buAutoNum type="arabicPeriod"/>
            </a:pPr>
            <a:r>
              <a:rPr lang="nb-NO" dirty="0"/>
              <a:t>Skilt, angivelser og informasjon</a:t>
            </a:r>
          </a:p>
          <a:p>
            <a:pPr marL="1105200" lvl="2" indent="-468000">
              <a:lnSpc>
                <a:spcPts val="2200"/>
              </a:lnSpc>
              <a:spcBef>
                <a:spcPts val="0"/>
              </a:spcBef>
              <a:buFont typeface="+mj-lt"/>
              <a:buAutoNum type="arabicPeriod"/>
            </a:pPr>
            <a:r>
              <a:rPr lang="nb-NO" dirty="0"/>
              <a:t>Ettersyn, kontroll og vedlikehold</a:t>
            </a:r>
            <a:br>
              <a:rPr lang="nb-NO" dirty="0"/>
            </a:br>
            <a:endParaRPr lang="nb-NO" dirty="0"/>
          </a:p>
          <a:p>
            <a:pPr marL="0" indent="-10800">
              <a:spcBef>
                <a:spcPts val="0"/>
              </a:spcBef>
              <a:buNone/>
            </a:pPr>
            <a:r>
              <a:rPr lang="nb-NO" sz="1800" dirty="0"/>
              <a:t>Samlet inneholder sjekklistene 63 kontrollpunkter.</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19</a:t>
            </a:fld>
            <a:endParaRPr lang="nb-NO" dirty="0"/>
          </a:p>
        </p:txBody>
      </p:sp>
      <p:grpSp>
        <p:nvGrpSpPr>
          <p:cNvPr id="7" name="Gruppe 6"/>
          <p:cNvGrpSpPr>
            <a:grpSpLocks noChangeAspect="1"/>
          </p:cNvGrpSpPr>
          <p:nvPr/>
        </p:nvGrpSpPr>
        <p:grpSpPr>
          <a:xfrm>
            <a:off x="8210551" y="1308668"/>
            <a:ext cx="3531314" cy="5003551"/>
            <a:chOff x="8621647" y="1824554"/>
            <a:chExt cx="3120217" cy="4421064"/>
          </a:xfrm>
        </p:grpSpPr>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050" y="2069618"/>
              <a:ext cx="2861814" cy="4176000"/>
            </a:xfrm>
            <a:prstGeom prst="rect">
              <a:avLst/>
            </a:prstGeom>
            <a:ln>
              <a:solidFill>
                <a:schemeClr val="bg1">
                  <a:lumMod val="65000"/>
                </a:schemeClr>
              </a:solidFill>
            </a:ln>
          </p:spPr>
        </p:pic>
        <p:pic>
          <p:nvPicPr>
            <p:cNvPr id="10" name="Bil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4743" y="2010568"/>
              <a:ext cx="2861814" cy="4176000"/>
            </a:xfrm>
            <a:prstGeom prst="rect">
              <a:avLst/>
            </a:prstGeom>
            <a:ln>
              <a:solidFill>
                <a:schemeClr val="bg1">
                  <a:lumMod val="65000"/>
                </a:schemeClr>
              </a:solidFill>
            </a:ln>
          </p:spPr>
        </p:pic>
        <p:pic>
          <p:nvPicPr>
            <p:cNvPr id="9" name="Bil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3750" y="1952024"/>
              <a:ext cx="2861814" cy="4176000"/>
            </a:xfrm>
            <a:prstGeom prst="rect">
              <a:avLst/>
            </a:prstGeom>
            <a:ln>
              <a:solidFill>
                <a:schemeClr val="bg1">
                  <a:lumMod val="65000"/>
                </a:schemeClr>
              </a:solidFill>
            </a:ln>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954" y="1883402"/>
              <a:ext cx="2861814" cy="4176000"/>
            </a:xfrm>
            <a:prstGeom prst="rect">
              <a:avLst/>
            </a:prstGeom>
            <a:ln>
              <a:solidFill>
                <a:schemeClr val="bg1">
                  <a:lumMod val="65000"/>
                </a:schemeClr>
              </a:solidFill>
            </a:ln>
          </p:spPr>
        </p:pic>
        <p:pic>
          <p:nvPicPr>
            <p:cNvPr id="5" name="Bild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1647" y="1824554"/>
              <a:ext cx="2861814" cy="4176000"/>
            </a:xfrm>
            <a:prstGeom prst="rect">
              <a:avLst/>
            </a:prstGeom>
            <a:ln>
              <a:solidFill>
                <a:schemeClr val="bg1">
                  <a:lumMod val="65000"/>
                </a:schemeClr>
              </a:solidFill>
            </a:ln>
          </p:spPr>
        </p:pic>
      </p:grpSp>
    </p:spTree>
    <p:extLst>
      <p:ext uri="{BB962C8B-B14F-4D97-AF65-F5344CB8AC3E}">
        <p14:creationId xmlns:p14="http://schemas.microsoft.com/office/powerpoint/2010/main" val="3770692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Bakgrunn</a:t>
            </a:r>
          </a:p>
        </p:txBody>
      </p:sp>
      <p:sp>
        <p:nvSpPr>
          <p:cNvPr id="6" name="Plassholder for lysbildenummer 5"/>
          <p:cNvSpPr>
            <a:spLocks noGrp="1"/>
          </p:cNvSpPr>
          <p:nvPr>
            <p:ph type="sldNum" sz="quarter" idx="10"/>
          </p:nvPr>
        </p:nvSpPr>
        <p:spPr/>
        <p:txBody>
          <a:bodyPr/>
          <a:lstStyle/>
          <a:p>
            <a:fld id="{F5E16789-BE1F-4013-B5E1-F7A037751CA3}" type="slidenum">
              <a:rPr lang="nb-NO" smtClean="0"/>
              <a:pPr/>
              <a:t>2</a:t>
            </a:fld>
            <a:endParaRPr lang="nb-NO"/>
          </a:p>
        </p:txBody>
      </p:sp>
      <p:graphicFrame>
        <p:nvGraphicFramePr>
          <p:cNvPr id="9" name="Plassholder for innhold 8"/>
          <p:cNvGraphicFramePr>
            <a:graphicFrameLocks noGrp="1"/>
          </p:cNvGraphicFramePr>
          <p:nvPr>
            <p:ph idx="1"/>
            <p:extLst>
              <p:ext uri="{D42A27DB-BD31-4B8C-83A1-F6EECF244321}">
                <p14:modId xmlns:p14="http://schemas.microsoft.com/office/powerpoint/2010/main" val="3837639434"/>
              </p:ext>
            </p:extLst>
          </p:nvPr>
        </p:nvGraphicFramePr>
        <p:xfrm>
          <a:off x="6235700" y="1225185"/>
          <a:ext cx="5781675" cy="481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8"/>
          <p:cNvSpPr txBox="1">
            <a:spLocks/>
          </p:cNvSpPr>
          <p:nvPr/>
        </p:nvSpPr>
        <p:spPr>
          <a:xfrm>
            <a:off x="579600" y="1225185"/>
            <a:ext cx="6126000" cy="4606815"/>
          </a:xfrm>
          <a:prstGeom prst="rect">
            <a:avLst/>
          </a:prstGeom>
        </p:spPr>
        <p:txBody>
          <a:bodyPr vert="horz" lIns="72000" tIns="72000" rIns="72000" bIns="72000" rtlCol="0">
            <a:normAutofit/>
          </a:bodyPr>
          <a:lstStyle>
            <a:lvl1pPr marL="216000" indent="-216000" algn="l" defTabSz="1088776" rtl="0" eaLnBrk="1" latinLnBrk="0" hangingPunct="1">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864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96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28000" indent="-216000" algn="l" defTabSz="1088776"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994134"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nb-NO" sz="1800" dirty="0" smtClean="0"/>
              <a:t>Kontrollveiledningen </a:t>
            </a:r>
            <a:r>
              <a:rPr lang="nb-NO" sz="1800" dirty="0"/>
              <a:t>spesifiserer retningslinjer og krav </a:t>
            </a:r>
            <a:r>
              <a:rPr lang="nb-NO" sz="1800" dirty="0" smtClean="0"/>
              <a:t>til kontroll </a:t>
            </a:r>
            <a:r>
              <a:rPr lang="nb-NO" sz="1800" dirty="0"/>
              <a:t>av faste automatiske vannbaserte slokkeanlegg</a:t>
            </a:r>
            <a:r>
              <a:rPr lang="nb-NO" sz="1800" dirty="0" smtClean="0"/>
              <a:t>.</a:t>
            </a:r>
          </a:p>
          <a:p>
            <a:endParaRPr lang="nb-NO" sz="1800" dirty="0" smtClean="0"/>
          </a:p>
          <a:p>
            <a:r>
              <a:rPr lang="nb-NO" sz="1800" dirty="0" smtClean="0"/>
              <a:t>Kontrollveiledningen skal inngå som et verktøy i kontrollprosessen, og skal sammen med databasen </a:t>
            </a:r>
            <a:r>
              <a:rPr lang="nb-NO" sz="1800" dirty="0" smtClean="0"/>
              <a:t/>
            </a:r>
            <a:br>
              <a:rPr lang="nb-NO" sz="1800" dirty="0" smtClean="0"/>
            </a:br>
            <a:r>
              <a:rPr lang="nb-NO" sz="1800" dirty="0" smtClean="0"/>
              <a:t>FG-kontroll </a:t>
            </a:r>
            <a:r>
              <a:rPr lang="nb-NO" sz="1800" dirty="0" smtClean="0"/>
              <a:t>danne grunnlag for registrering </a:t>
            </a:r>
            <a:r>
              <a:rPr lang="nb-NO" sz="1800" dirty="0"/>
              <a:t>og rapportering av tilstand og </a:t>
            </a:r>
            <a:r>
              <a:rPr lang="nb-NO" sz="1800" dirty="0" smtClean="0"/>
              <a:t>kvalitet på </a:t>
            </a:r>
            <a:r>
              <a:rPr lang="nb-NO" sz="1800" dirty="0"/>
              <a:t>slokkeanlegg etter gjennomført kontroll</a:t>
            </a:r>
            <a:r>
              <a:rPr lang="nb-NO" sz="1800" dirty="0" smtClean="0"/>
              <a:t>.</a:t>
            </a:r>
            <a:endParaRPr lang="nb-NO" sz="1800" dirty="0"/>
          </a:p>
        </p:txBody>
      </p:sp>
    </p:spTree>
    <p:extLst>
      <p:ext uri="{BB962C8B-B14F-4D97-AF65-F5344CB8AC3E}">
        <p14:creationId xmlns:p14="http://schemas.microsoft.com/office/powerpoint/2010/main" val="3884782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9" y="261026"/>
            <a:ext cx="9751363" cy="760959"/>
          </a:xfrm>
        </p:spPr>
        <p:txBody>
          <a:bodyPr/>
          <a:lstStyle/>
          <a:p>
            <a:pPr algn="l"/>
            <a:r>
              <a:rPr lang="nb-NO" dirty="0"/>
              <a:t>Del A-2. Veiledningsskjema NS-EN 12845</a:t>
            </a:r>
          </a:p>
        </p:txBody>
      </p:sp>
      <p:sp>
        <p:nvSpPr>
          <p:cNvPr id="3" name="Plassholder for innhold 2"/>
          <p:cNvSpPr>
            <a:spLocks noGrp="1"/>
          </p:cNvSpPr>
          <p:nvPr>
            <p:ph idx="1"/>
          </p:nvPr>
        </p:nvSpPr>
        <p:spPr>
          <a:xfrm>
            <a:off x="579599" y="1178778"/>
            <a:ext cx="7097551" cy="5193803"/>
          </a:xfrm>
        </p:spPr>
        <p:txBody>
          <a:bodyPr>
            <a:noAutofit/>
          </a:bodyPr>
          <a:lstStyle/>
          <a:p>
            <a:pPr marL="0" indent="0">
              <a:buNone/>
            </a:pPr>
            <a:r>
              <a:rPr lang="nb-NO" sz="1800" dirty="0"/>
              <a:t>Hvert enkelt kontrollpunkt (i den enkelte sjekkliste) har eget veiledningsskjema som gir følgende informasjon utover sjekklisten</a:t>
            </a:r>
            <a:r>
              <a:rPr lang="nb-NO" sz="1800" dirty="0" smtClean="0"/>
              <a:t>:</a:t>
            </a:r>
          </a:p>
          <a:p>
            <a:pPr marL="0" indent="0">
              <a:buNone/>
            </a:pPr>
            <a:endParaRPr lang="nb-NO" sz="1800" dirty="0"/>
          </a:p>
          <a:p>
            <a:pPr marL="714375" indent="-352425"/>
            <a:r>
              <a:rPr lang="nb-NO" sz="1800" dirty="0"/>
              <a:t>Utfyllende beskrivelse av kontrollomfang</a:t>
            </a:r>
            <a:r>
              <a:rPr lang="nb-NO" sz="1800" dirty="0" smtClean="0"/>
              <a:t>.</a:t>
            </a:r>
          </a:p>
          <a:p>
            <a:pPr marL="714375" indent="-352425"/>
            <a:endParaRPr lang="nb-NO" sz="1800" dirty="0"/>
          </a:p>
          <a:p>
            <a:pPr marL="714375" indent="-352425"/>
            <a:r>
              <a:rPr lang="nb-NO" sz="1800" dirty="0"/>
              <a:t>Retningslinjer for kategorisering av typiske forhold/avvik som avdekkes</a:t>
            </a:r>
            <a:r>
              <a:rPr lang="nb-NO" sz="1800" dirty="0" smtClean="0"/>
              <a:t>.</a:t>
            </a:r>
          </a:p>
          <a:p>
            <a:pPr marL="714375" indent="-352425"/>
            <a:endParaRPr lang="nb-NO" sz="1800" dirty="0"/>
          </a:p>
          <a:p>
            <a:pPr marL="714375" indent="-352425"/>
            <a:r>
              <a:rPr lang="nb-NO" sz="1800" dirty="0"/>
              <a:t>Kontrollpunktets trekk på anleggsvurderingen. Trekket er gitt i form av trekkintervaller.</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20</a:t>
            </a:fld>
            <a:endParaRPr lang="nb-NO" dirty="0"/>
          </a:p>
        </p:txBody>
      </p:sp>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51" y="1308669"/>
            <a:ext cx="3238866" cy="4726206"/>
          </a:xfrm>
          <a:prstGeom prst="rect">
            <a:avLst/>
          </a:prstGeom>
          <a:ln>
            <a:solidFill>
              <a:schemeClr val="bg1">
                <a:lumMod val="65000"/>
              </a:schemeClr>
            </a:solidFill>
          </a:ln>
        </p:spPr>
      </p:pic>
    </p:spTree>
    <p:extLst>
      <p:ext uri="{BB962C8B-B14F-4D97-AF65-F5344CB8AC3E}">
        <p14:creationId xmlns:p14="http://schemas.microsoft.com/office/powerpoint/2010/main" val="1552164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9" y="261026"/>
            <a:ext cx="7650653" cy="760959"/>
          </a:xfrm>
        </p:spPr>
        <p:txBody>
          <a:bodyPr/>
          <a:lstStyle/>
          <a:p>
            <a:pPr algn="l"/>
            <a:r>
              <a:rPr lang="nb-NO" dirty="0" smtClean="0"/>
              <a:t>Karaktermatrise</a:t>
            </a:r>
            <a:endParaRPr lang="nb-NO" dirty="0"/>
          </a:p>
        </p:txBody>
      </p:sp>
      <p:sp>
        <p:nvSpPr>
          <p:cNvPr id="3" name="Plassholder for innhold 2"/>
          <p:cNvSpPr>
            <a:spLocks noGrp="1"/>
          </p:cNvSpPr>
          <p:nvPr>
            <p:ph idx="1"/>
          </p:nvPr>
        </p:nvSpPr>
        <p:spPr>
          <a:xfrm>
            <a:off x="579600" y="1178778"/>
            <a:ext cx="6373649" cy="5193803"/>
          </a:xfrm>
        </p:spPr>
        <p:txBody>
          <a:bodyPr>
            <a:normAutofit lnSpcReduction="10000"/>
          </a:bodyPr>
          <a:lstStyle/>
          <a:p>
            <a:pPr marL="361950" indent="-361950"/>
            <a:r>
              <a:rPr lang="nb-NO" sz="1800" dirty="0" smtClean="0"/>
              <a:t>Karaktermatrisen er en </a:t>
            </a:r>
            <a:r>
              <a:rPr lang="nb-NO" sz="1800" dirty="0" err="1" smtClean="0"/>
              <a:t>regnearksmodell</a:t>
            </a:r>
            <a:r>
              <a:rPr lang="nb-NO" sz="1800" dirty="0" smtClean="0"/>
              <a:t> i Excel for beregning av karakter for anleggsvurdering.</a:t>
            </a:r>
          </a:p>
          <a:p>
            <a:pPr marL="361950" indent="-361950"/>
            <a:endParaRPr lang="nb-NO" sz="1800" dirty="0" smtClean="0"/>
          </a:p>
          <a:p>
            <a:pPr marL="361950" indent="-361950"/>
            <a:r>
              <a:rPr lang="nb-NO" sz="1800" dirty="0" smtClean="0"/>
              <a:t>Karaktermatrisen består av sjekklistene fra systemspesifikk del, med felter for å legge inn </a:t>
            </a:r>
            <a:br>
              <a:rPr lang="nb-NO" sz="1800" dirty="0" smtClean="0"/>
            </a:br>
            <a:r>
              <a:rPr lang="nb-NO" sz="1800" dirty="0" smtClean="0"/>
              <a:t>vurdering.</a:t>
            </a:r>
          </a:p>
          <a:p>
            <a:pPr marL="361950" indent="-361950"/>
            <a:endParaRPr lang="nb-NO" sz="1800" dirty="0" smtClean="0"/>
          </a:p>
          <a:p>
            <a:pPr marL="361950" indent="-361950"/>
            <a:r>
              <a:rPr lang="nb-NO" sz="1800" dirty="0" smtClean="0"/>
              <a:t>Basert på vurderingen som legges inn gir karaktermatrisen anbefaling til trekk basert på retningslinjer gitt i veiledningsskjemaet for </a:t>
            </a:r>
            <a:br>
              <a:rPr lang="nb-NO" sz="1800" dirty="0" smtClean="0"/>
            </a:br>
            <a:r>
              <a:rPr lang="nb-NO" sz="1800" dirty="0" smtClean="0"/>
              <a:t>kontrollpunktet.</a:t>
            </a:r>
          </a:p>
          <a:p>
            <a:pPr marL="361950" indent="-361950"/>
            <a:endParaRPr lang="nb-NO" sz="1800" dirty="0" smtClean="0"/>
          </a:p>
          <a:p>
            <a:pPr marL="361950" indent="-361950"/>
            <a:r>
              <a:rPr lang="nb-NO" sz="1800" dirty="0" smtClean="0"/>
              <a:t>Påfølgende bilder viser karaktermatrisen oppbygning.</a:t>
            </a:r>
            <a:r>
              <a:rPr lang="nb-NO" dirty="0"/>
              <a:t/>
            </a:r>
            <a:br>
              <a:rPr lang="nb-NO" dirty="0"/>
            </a:br>
            <a:r>
              <a:rPr lang="nb-NO" dirty="0"/>
              <a:t/>
            </a:r>
            <a:br>
              <a:rPr lang="nb-NO" dirty="0"/>
            </a:br>
            <a:endParaRPr lang="nb-NO"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21</a:t>
            </a:fld>
            <a:endParaRPr lang="nb-NO"/>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7217" y="1276349"/>
            <a:ext cx="4529453" cy="3457575"/>
          </a:xfrm>
          <a:prstGeom prst="rect">
            <a:avLst/>
          </a:prstGeom>
          <a:ln>
            <a:solidFill>
              <a:schemeClr val="bg1">
                <a:lumMod val="65000"/>
              </a:schemeClr>
            </a:solidFill>
          </a:ln>
        </p:spPr>
      </p:pic>
    </p:spTree>
    <p:extLst>
      <p:ext uri="{BB962C8B-B14F-4D97-AF65-F5344CB8AC3E}">
        <p14:creationId xmlns:p14="http://schemas.microsoft.com/office/powerpoint/2010/main" val="2396483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fld id="{F5E16789-BE1F-4013-B5E1-F7A037751CA3}" type="slidenum">
              <a:rPr lang="nb-NO" smtClean="0"/>
              <a:pPr/>
              <a:t>22</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Oppbygning av karaktermaterisen</a:t>
            </a:r>
            <a:endParaRPr lang="nb-NO" sz="1600" dirty="0">
              <a:solidFill>
                <a:schemeClr val="tx1"/>
              </a:solidFill>
            </a:endParaRPr>
          </a:p>
          <a:p>
            <a:pPr>
              <a:spcAft>
                <a:spcPts val="600"/>
              </a:spcAft>
            </a:pPr>
            <a:r>
              <a:rPr lang="nb-NO" sz="1600" dirty="0">
                <a:solidFill>
                  <a:schemeClr val="tx1"/>
                </a:solidFill>
              </a:rPr>
              <a:t>Karaktermaterisen består av to deler:</a:t>
            </a:r>
          </a:p>
          <a:p>
            <a:r>
              <a:rPr lang="nb-NO" sz="1600" dirty="0">
                <a:solidFill>
                  <a:schemeClr val="tx1"/>
                </a:solidFill>
              </a:rPr>
              <a:t> </a:t>
            </a:r>
          </a:p>
          <a:p>
            <a:pPr>
              <a:tabLst>
                <a:tab pos="361950" algn="l"/>
              </a:tabLst>
            </a:pPr>
            <a:r>
              <a:rPr lang="nb-NO" sz="1600" dirty="0">
                <a:solidFill>
                  <a:schemeClr val="tx1"/>
                </a:solidFill>
              </a:rPr>
              <a:t>-1- 	</a:t>
            </a:r>
            <a:r>
              <a:rPr lang="nb-NO" sz="1600" b="1" dirty="0">
                <a:solidFill>
                  <a:schemeClr val="tx1"/>
                </a:solidFill>
              </a:rPr>
              <a:t>øvre del </a:t>
            </a:r>
            <a:r>
              <a:rPr lang="nb-NO" sz="1600" dirty="0">
                <a:solidFill>
                  <a:schemeClr val="tx1"/>
                </a:solidFill>
              </a:rPr>
              <a:t>med informasjon og 	funksjoner.</a:t>
            </a:r>
          </a:p>
          <a:p>
            <a:pPr>
              <a:tabLst>
                <a:tab pos="361950" algn="l"/>
              </a:tabLst>
            </a:pPr>
            <a:endParaRPr lang="nb-NO" sz="1600" dirty="0">
              <a:solidFill>
                <a:schemeClr val="tx1"/>
              </a:solidFill>
            </a:endParaRPr>
          </a:p>
          <a:p>
            <a:pPr>
              <a:tabLst>
                <a:tab pos="361950" algn="l"/>
              </a:tabLst>
            </a:pPr>
            <a:r>
              <a:rPr lang="nb-NO" sz="1600" dirty="0">
                <a:solidFill>
                  <a:schemeClr val="tx1"/>
                </a:solidFill>
              </a:rPr>
              <a:t>-2- 	</a:t>
            </a:r>
            <a:r>
              <a:rPr lang="nb-NO" sz="1600" b="1" dirty="0">
                <a:solidFill>
                  <a:schemeClr val="tx1"/>
                </a:solidFill>
              </a:rPr>
              <a:t>hoveddel</a:t>
            </a:r>
            <a:r>
              <a:rPr lang="nb-NO" sz="1600" dirty="0">
                <a:solidFill>
                  <a:schemeClr val="tx1"/>
                </a:solidFill>
              </a:rPr>
              <a:t> for utfylling av 	vurdering innenfor de enkelte 	kontrollpunkt.</a:t>
            </a:r>
          </a:p>
        </p:txBody>
      </p:sp>
      <p:pic>
        <p:nvPicPr>
          <p:cNvPr id="7" name="Bilde 6"/>
          <p:cNvPicPr>
            <a:picLocks noChangeAspect="1"/>
          </p:cNvPicPr>
          <p:nvPr/>
        </p:nvPicPr>
        <p:blipFill>
          <a:blip r:embed="rId2"/>
          <a:stretch>
            <a:fillRect/>
          </a:stretch>
        </p:blipFill>
        <p:spPr>
          <a:xfrm>
            <a:off x="9054" y="8531"/>
            <a:ext cx="8629438" cy="6567529"/>
          </a:xfrm>
          <a:prstGeom prst="rect">
            <a:avLst/>
          </a:prstGeom>
          <a:ln>
            <a:noFill/>
          </a:ln>
        </p:spPr>
      </p:pic>
      <p:sp>
        <p:nvSpPr>
          <p:cNvPr id="11" name="Rektangel 10"/>
          <p:cNvSpPr/>
          <p:nvPr/>
        </p:nvSpPr>
        <p:spPr>
          <a:xfrm>
            <a:off x="0" y="1050202"/>
            <a:ext cx="8478982" cy="854798"/>
          </a:xfrm>
          <a:prstGeom prst="rect">
            <a:avLst/>
          </a:prstGeom>
          <a:solidFill>
            <a:srgbClr val="00FF00">
              <a:alpha val="10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1" y="1913592"/>
            <a:ext cx="8478981" cy="4324246"/>
          </a:xfrm>
          <a:prstGeom prst="rect">
            <a:avLst/>
          </a:prstGeom>
          <a:solidFill>
            <a:srgbClr val="FF0000">
              <a:alpha val="10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p:cNvSpPr/>
          <p:nvPr/>
        </p:nvSpPr>
        <p:spPr>
          <a:xfrm>
            <a:off x="3969234" y="981056"/>
            <a:ext cx="697627" cy="1015663"/>
          </a:xfrm>
          <a:prstGeom prst="rect">
            <a:avLst/>
          </a:prstGeom>
        </p:spPr>
        <p:txBody>
          <a:bodyPr wrap="none">
            <a:spAutoFit/>
          </a:bodyPr>
          <a:lstStyle/>
          <a:p>
            <a:r>
              <a:rPr lang="nb-NO" sz="6000" dirty="0">
                <a:solidFill>
                  <a:srgbClr val="0033CC"/>
                </a:solidFill>
                <a:effectLst>
                  <a:outerShdw blurRad="38100" dist="38100" dir="2700000" algn="tl">
                    <a:srgbClr val="000000">
                      <a:alpha val="43137"/>
                    </a:srgbClr>
                  </a:outerShdw>
                </a:effectLst>
                <a:latin typeface="Arial Black" panose="020B0A04020102020204" pitchFamily="34" charset="0"/>
              </a:rPr>
              <a:t>1</a:t>
            </a:r>
          </a:p>
        </p:txBody>
      </p:sp>
      <p:sp>
        <p:nvSpPr>
          <p:cNvPr id="14" name="Rektangel 13"/>
          <p:cNvSpPr/>
          <p:nvPr/>
        </p:nvSpPr>
        <p:spPr>
          <a:xfrm>
            <a:off x="3969235" y="3563941"/>
            <a:ext cx="697627" cy="1015663"/>
          </a:xfrm>
          <a:prstGeom prst="rect">
            <a:avLst/>
          </a:prstGeom>
        </p:spPr>
        <p:txBody>
          <a:bodyPr wrap="none">
            <a:spAutoFit/>
          </a:bodyPr>
          <a:lstStyle/>
          <a:p>
            <a:r>
              <a:rPr lang="nb-NO" sz="6000" dirty="0">
                <a:solidFill>
                  <a:srgbClr val="0033CC"/>
                </a:solidFill>
                <a:effectLst>
                  <a:outerShdw blurRad="38100" dist="38100" dir="2700000" algn="tl">
                    <a:srgbClr val="000000">
                      <a:alpha val="43137"/>
                    </a:srgbClr>
                  </a:outerShdw>
                </a:effectLst>
                <a:latin typeface="Arial Black" panose="020B0A04020102020204" pitchFamily="34" charset="0"/>
              </a:rPr>
              <a:t>2</a:t>
            </a:r>
          </a:p>
        </p:txBody>
      </p:sp>
    </p:spTree>
    <p:extLst>
      <p:ext uri="{BB962C8B-B14F-4D97-AF65-F5344CB8AC3E}">
        <p14:creationId xmlns:p14="http://schemas.microsoft.com/office/powerpoint/2010/main" val="3749856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fld id="{F5E16789-BE1F-4013-B5E1-F7A037751CA3}" type="slidenum">
              <a:rPr lang="nb-NO" smtClean="0"/>
              <a:pPr/>
              <a:t>23</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Øvre del med informasjon og funksjoner</a:t>
            </a:r>
          </a:p>
          <a:p>
            <a:r>
              <a:rPr lang="nb-NO" sz="1600" dirty="0">
                <a:solidFill>
                  <a:schemeClr val="tx1"/>
                </a:solidFill>
              </a:rPr>
              <a:t>Denne delen vil ligge øverste hele tiden, og gir mulighet for:</a:t>
            </a:r>
          </a:p>
          <a:p>
            <a:pPr marL="342900" indent="-342900">
              <a:buFontTx/>
              <a:buChar char="-"/>
            </a:pPr>
            <a:r>
              <a:rPr lang="nb-NO" sz="1600" dirty="0">
                <a:solidFill>
                  <a:schemeClr val="tx1"/>
                </a:solidFill>
              </a:rPr>
              <a:t>å angi av kontrollinformasjon.</a:t>
            </a:r>
          </a:p>
          <a:p>
            <a:pPr marL="342900" indent="-342900">
              <a:buFontTx/>
              <a:buChar char="-"/>
            </a:pPr>
            <a:r>
              <a:rPr lang="nb-NO" sz="1600" dirty="0">
                <a:solidFill>
                  <a:schemeClr val="tx1"/>
                </a:solidFill>
              </a:rPr>
              <a:t>valg av kontrolltype.</a:t>
            </a:r>
          </a:p>
          <a:p>
            <a:pPr marL="342900" indent="-342900">
              <a:buFontTx/>
              <a:buChar char="-"/>
            </a:pPr>
            <a:r>
              <a:rPr lang="nb-NO" sz="1600" dirty="0">
                <a:solidFill>
                  <a:schemeClr val="tx1"/>
                </a:solidFill>
              </a:rPr>
              <a:t>sortere kontrollpunkter basert på vurdering.</a:t>
            </a:r>
          </a:p>
          <a:p>
            <a:pPr marL="342900" indent="-342900">
              <a:buFontTx/>
              <a:buChar char="-"/>
            </a:pPr>
            <a:r>
              <a:rPr lang="nb-NO" sz="1600" dirty="0">
                <a:solidFill>
                  <a:schemeClr val="tx1"/>
                </a:solidFill>
              </a:rPr>
              <a:t>utskrift/lagring.</a:t>
            </a:r>
          </a:p>
          <a:p>
            <a:pPr marL="342900" indent="-342900">
              <a:buFontTx/>
              <a:buChar char="-"/>
            </a:pPr>
            <a:endParaRPr lang="nb-NO" sz="1600" dirty="0">
              <a:solidFill>
                <a:schemeClr val="tx1"/>
              </a:solidFill>
            </a:endParaRPr>
          </a:p>
          <a:p>
            <a:r>
              <a:rPr lang="nb-NO" sz="1600" dirty="0">
                <a:solidFill>
                  <a:schemeClr val="tx1"/>
                </a:solidFill>
              </a:rPr>
              <a:t>Anleggsvurdering (karakter) vises her når alle kontrollpunkter er vurdert, samt at de gis mulighet for å justere denne hvor kontrolløren mener det er nødvendig.</a:t>
            </a:r>
          </a:p>
          <a:p>
            <a:pPr>
              <a:tabLst>
                <a:tab pos="361950" algn="l"/>
              </a:tabLst>
            </a:pPr>
            <a:endParaRPr lang="nb-NO" sz="1600" dirty="0">
              <a:solidFill>
                <a:schemeClr val="tx1"/>
              </a:solidFill>
            </a:endParaRPr>
          </a:p>
        </p:txBody>
      </p:sp>
      <p:pic>
        <p:nvPicPr>
          <p:cNvPr id="7" name="Bilde 6"/>
          <p:cNvPicPr>
            <a:picLocks noChangeAspect="1"/>
          </p:cNvPicPr>
          <p:nvPr/>
        </p:nvPicPr>
        <p:blipFill>
          <a:blip r:embed="rId2"/>
          <a:stretch>
            <a:fillRect/>
          </a:stretch>
        </p:blipFill>
        <p:spPr>
          <a:xfrm>
            <a:off x="9054" y="8531"/>
            <a:ext cx="8629438" cy="6567529"/>
          </a:xfrm>
          <a:prstGeom prst="rect">
            <a:avLst/>
          </a:prstGeom>
          <a:ln>
            <a:noFill/>
          </a:ln>
        </p:spPr>
      </p:pic>
      <p:sp>
        <p:nvSpPr>
          <p:cNvPr id="11" name="Rektangel 10"/>
          <p:cNvSpPr/>
          <p:nvPr/>
        </p:nvSpPr>
        <p:spPr>
          <a:xfrm>
            <a:off x="9054" y="1050202"/>
            <a:ext cx="8469928" cy="854798"/>
          </a:xfrm>
          <a:prstGeom prst="rect">
            <a:avLst/>
          </a:prstGeom>
          <a:solidFill>
            <a:srgbClr val="00FF00">
              <a:alpha val="5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7741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fld id="{F5E16789-BE1F-4013-B5E1-F7A037751CA3}" type="slidenum">
              <a:rPr lang="nb-NO" smtClean="0"/>
              <a:pPr/>
              <a:t>24</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Øvre del med informasjon og funksjoner</a:t>
            </a:r>
          </a:p>
          <a:p>
            <a:r>
              <a:rPr lang="nb-NO" sz="1600" i="1" dirty="0">
                <a:solidFill>
                  <a:schemeClr val="tx1"/>
                </a:solidFill>
              </a:rPr>
              <a:t>Kontrollinformasjon</a:t>
            </a:r>
            <a:r>
              <a:rPr lang="nb-NO" sz="1600" dirty="0">
                <a:solidFill>
                  <a:schemeClr val="tx1"/>
                </a:solidFill>
              </a:rPr>
              <a:t/>
            </a:r>
            <a:br>
              <a:rPr lang="nb-NO" sz="1600" dirty="0">
                <a:solidFill>
                  <a:schemeClr val="tx1"/>
                </a:solidFill>
              </a:rPr>
            </a:br>
            <a:r>
              <a:rPr lang="nb-NO" sz="1600" dirty="0">
                <a:solidFill>
                  <a:schemeClr val="tx1"/>
                </a:solidFill>
              </a:rPr>
              <a:t>Generell informasjon om kontrollen:</a:t>
            </a:r>
          </a:p>
          <a:p>
            <a:pPr marL="285750" indent="-285750">
              <a:buFont typeface="Arial" panose="020B0604020202020204" pitchFamily="34" charset="0"/>
              <a:buChar char="•"/>
            </a:pPr>
            <a:r>
              <a:rPr lang="nb-NO" sz="1600" dirty="0">
                <a:solidFill>
                  <a:schemeClr val="tx1"/>
                </a:solidFill>
              </a:rPr>
              <a:t>Navn på anlegg/bygg</a:t>
            </a:r>
          </a:p>
          <a:p>
            <a:pPr marL="285750" indent="-285750">
              <a:buFont typeface="Arial" panose="020B0604020202020204" pitchFamily="34" charset="0"/>
              <a:buChar char="•"/>
            </a:pPr>
            <a:r>
              <a:rPr lang="nb-NO" sz="1600" dirty="0">
                <a:solidFill>
                  <a:schemeClr val="tx1"/>
                </a:solidFill>
              </a:rPr>
              <a:t>Navn på kontrollforetak og kontrollør</a:t>
            </a:r>
          </a:p>
          <a:p>
            <a:pPr marL="285750" indent="-285750">
              <a:buFont typeface="Arial" panose="020B0604020202020204" pitchFamily="34" charset="0"/>
              <a:buChar char="•"/>
            </a:pPr>
            <a:r>
              <a:rPr lang="nb-NO" sz="1600" dirty="0">
                <a:solidFill>
                  <a:schemeClr val="tx1"/>
                </a:solidFill>
              </a:rPr>
              <a:t>Referansenummer til FG-kontroll</a:t>
            </a:r>
          </a:p>
          <a:p>
            <a:pPr marL="285750" indent="-285750">
              <a:buFont typeface="Arial" panose="020B0604020202020204" pitchFamily="34" charset="0"/>
              <a:buChar char="•"/>
            </a:pPr>
            <a:r>
              <a:rPr lang="nb-NO" sz="1600" dirty="0">
                <a:solidFill>
                  <a:schemeClr val="tx1"/>
                </a:solidFill>
              </a:rPr>
              <a:t>Kontrolltype; 1.gangskontroll eller rutinekontroll</a:t>
            </a:r>
          </a:p>
          <a:p>
            <a:endParaRPr lang="nb-NO" sz="1600" dirty="0">
              <a:solidFill>
                <a:schemeClr val="tx1"/>
              </a:solidFill>
            </a:endParaRPr>
          </a:p>
          <a:p>
            <a:r>
              <a:rPr lang="nb-NO" sz="1600" spc="-10" dirty="0">
                <a:solidFill>
                  <a:schemeClr val="tx1"/>
                </a:solidFill>
              </a:rPr>
              <a:t>«1.gangskontroll» velges første gang karaktermatrisen benyttes, og det legges inn vurdering på alle kontroll-punktene. Dersom samme regneark benyttes ved påfølgende rutine-kontroll, velges «rutinekontroll». Da skjules kontrollpunkter når begge følgende kriterier oppfylles:</a:t>
            </a:r>
          </a:p>
          <a:p>
            <a:pPr marL="342900" indent="-342900">
              <a:buFont typeface="+mj-lt"/>
              <a:buAutoNum type="alphaLcParenR"/>
            </a:pPr>
            <a:r>
              <a:rPr lang="nb-NO" sz="1600" spc="-10" dirty="0">
                <a:solidFill>
                  <a:schemeClr val="tx1"/>
                </a:solidFill>
              </a:rPr>
              <a:t>kontrollpunktet er etter kontroll-veiledningen ikke nødvendig å kontrollere ved rutinekontroll, og</a:t>
            </a:r>
          </a:p>
          <a:p>
            <a:pPr marL="342900" indent="-342900">
              <a:buFont typeface="+mj-lt"/>
              <a:buAutoNum type="alphaLcParenR"/>
            </a:pPr>
            <a:r>
              <a:rPr lang="nb-NO" sz="1600" spc="-10" dirty="0">
                <a:solidFill>
                  <a:schemeClr val="tx1"/>
                </a:solidFill>
              </a:rPr>
              <a:t>kontrollpunktet er besvart og inneholder ikke avvik eller merknad fra 1.gangskontroll.</a:t>
            </a:r>
          </a:p>
          <a:p>
            <a:pPr>
              <a:tabLst>
                <a:tab pos="361950" algn="l"/>
              </a:tabLst>
            </a:pPr>
            <a:endParaRPr lang="nb-NO" sz="1600" dirty="0">
              <a:solidFill>
                <a:schemeClr val="tx1"/>
              </a:solidFill>
            </a:endParaRPr>
          </a:p>
        </p:txBody>
      </p:sp>
      <p:pic>
        <p:nvPicPr>
          <p:cNvPr id="7" name="Bilde 6"/>
          <p:cNvPicPr>
            <a:picLocks noChangeAspect="1"/>
          </p:cNvPicPr>
          <p:nvPr/>
        </p:nvPicPr>
        <p:blipFill>
          <a:blip r:embed="rId2"/>
          <a:stretch>
            <a:fillRect/>
          </a:stretch>
        </p:blipFill>
        <p:spPr>
          <a:xfrm>
            <a:off x="9054" y="8531"/>
            <a:ext cx="8629438" cy="6567529"/>
          </a:xfrm>
          <a:prstGeom prst="rect">
            <a:avLst/>
          </a:prstGeom>
          <a:ln>
            <a:noFill/>
          </a:ln>
        </p:spPr>
      </p:pic>
      <p:sp>
        <p:nvSpPr>
          <p:cNvPr id="11" name="Rektangel 10"/>
          <p:cNvSpPr/>
          <p:nvPr/>
        </p:nvSpPr>
        <p:spPr>
          <a:xfrm>
            <a:off x="9054" y="1050202"/>
            <a:ext cx="2716040" cy="854798"/>
          </a:xfrm>
          <a:prstGeom prst="rect">
            <a:avLst/>
          </a:prstGeom>
          <a:solidFill>
            <a:srgbClr val="00FF00">
              <a:alpha val="5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07645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9055" y="8531"/>
            <a:ext cx="8629438" cy="6569168"/>
          </a:xfrm>
          <a:prstGeom prst="rect">
            <a:avLst/>
          </a:prstGeom>
        </p:spPr>
      </p:pic>
      <p:sp>
        <p:nvSpPr>
          <p:cNvPr id="4" name="Plassholder for lysbildenummer 3"/>
          <p:cNvSpPr>
            <a:spLocks noGrp="1"/>
          </p:cNvSpPr>
          <p:nvPr>
            <p:ph type="sldNum" sz="quarter" idx="10"/>
          </p:nvPr>
        </p:nvSpPr>
        <p:spPr/>
        <p:txBody>
          <a:bodyPr/>
          <a:lstStyle/>
          <a:p>
            <a:fld id="{F5E16789-BE1F-4013-B5E1-F7A037751CA3}" type="slidenum">
              <a:rPr lang="nb-NO" smtClean="0"/>
              <a:pPr/>
              <a:t>25</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Øvre del med informasjon og funksjoner</a:t>
            </a:r>
          </a:p>
          <a:p>
            <a:r>
              <a:rPr lang="nb-NO" sz="1600" i="1" dirty="0">
                <a:solidFill>
                  <a:schemeClr val="tx1"/>
                </a:solidFill>
              </a:rPr>
              <a:t>Anleggsvurdering</a:t>
            </a:r>
            <a:endParaRPr lang="nb-NO" sz="1600" dirty="0">
              <a:solidFill>
                <a:schemeClr val="tx1"/>
              </a:solidFill>
            </a:endParaRPr>
          </a:p>
          <a:p>
            <a:r>
              <a:rPr lang="nb-NO" sz="1600" dirty="0">
                <a:solidFill>
                  <a:schemeClr val="tx1"/>
                </a:solidFill>
              </a:rPr>
              <a:t>Karakter for anleggsvurdering vises her når det er lagt inn vurdering på alle kontrollpunktene. Før alle kontrollpunktene er vurdert angis antall gjenstående kontrollpunkter før karakter vises.</a:t>
            </a:r>
          </a:p>
          <a:p>
            <a:endParaRPr lang="nb-NO" sz="1600" dirty="0">
              <a:solidFill>
                <a:schemeClr val="tx1"/>
              </a:solidFill>
            </a:endParaRPr>
          </a:p>
          <a:p>
            <a:r>
              <a:rPr lang="nb-NO" sz="1600" dirty="0">
                <a:solidFill>
                  <a:schemeClr val="tx1"/>
                </a:solidFill>
              </a:rPr>
              <a:t>Når anleggskarakter viser vil det også komme frem mulighet for å justere karakter. Når «juster karakter» velges under anleggsvurdering kommer feltene «vurdert karakter» og «begrunnelse på endret karakter» frem.</a:t>
            </a:r>
          </a:p>
        </p:txBody>
      </p:sp>
      <p:sp>
        <p:nvSpPr>
          <p:cNvPr id="11" name="Rektangel 10"/>
          <p:cNvSpPr/>
          <p:nvPr/>
        </p:nvSpPr>
        <p:spPr>
          <a:xfrm>
            <a:off x="2697932" y="1077361"/>
            <a:ext cx="3528000" cy="792000"/>
          </a:xfrm>
          <a:prstGeom prst="rect">
            <a:avLst/>
          </a:prstGeom>
          <a:solidFill>
            <a:srgbClr val="00FF00">
              <a:alpha val="5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47087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fld id="{F5E16789-BE1F-4013-B5E1-F7A037751CA3}" type="slidenum">
              <a:rPr lang="nb-NO" smtClean="0"/>
              <a:pPr/>
              <a:t>26</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Øvre del med informasjon og funksjoner</a:t>
            </a:r>
          </a:p>
          <a:p>
            <a:r>
              <a:rPr lang="nb-NO" sz="1600" i="1" dirty="0">
                <a:solidFill>
                  <a:schemeClr val="tx1"/>
                </a:solidFill>
              </a:rPr>
              <a:t>Filter</a:t>
            </a:r>
            <a:r>
              <a:rPr lang="nb-NO" sz="1600" dirty="0">
                <a:solidFill>
                  <a:schemeClr val="tx1"/>
                </a:solidFill>
              </a:rPr>
              <a:t/>
            </a:r>
            <a:br>
              <a:rPr lang="nb-NO" sz="1600" dirty="0">
                <a:solidFill>
                  <a:schemeClr val="tx1"/>
                </a:solidFill>
              </a:rPr>
            </a:br>
            <a:r>
              <a:rPr lang="nb-NO" sz="1600" dirty="0">
                <a:solidFill>
                  <a:schemeClr val="tx1"/>
                </a:solidFill>
              </a:rPr>
              <a:t>Mulighet for å sortere/skjule kontrollpunkter basert på vurderingene som er lagt inn. Ved å klikke f.eks. «stor» vises kun kontrollpunkter hvor det er lagt inn denne vurderingen. Flere filter kan være aktivert samtidig, f.eks. stor, middels, liten. </a:t>
            </a:r>
          </a:p>
          <a:p>
            <a:endParaRPr lang="nb-NO" sz="1600" dirty="0">
              <a:solidFill>
                <a:schemeClr val="tx1"/>
              </a:solidFill>
            </a:endParaRPr>
          </a:p>
          <a:p>
            <a:r>
              <a:rPr lang="nb-NO" sz="1600" dirty="0">
                <a:solidFill>
                  <a:schemeClr val="tx1"/>
                </a:solidFill>
              </a:rPr>
              <a:t>Alle filter kan fjernes ved å klikke «fjern filter».</a:t>
            </a:r>
          </a:p>
          <a:p>
            <a:pPr>
              <a:tabLst>
                <a:tab pos="361950" algn="l"/>
              </a:tabLst>
            </a:pPr>
            <a:endParaRPr lang="nb-NO" sz="1600" dirty="0">
              <a:solidFill>
                <a:schemeClr val="tx1"/>
              </a:solidFill>
            </a:endParaRPr>
          </a:p>
        </p:txBody>
      </p:sp>
      <p:pic>
        <p:nvPicPr>
          <p:cNvPr id="7" name="Bilde 6"/>
          <p:cNvPicPr>
            <a:picLocks noChangeAspect="1"/>
          </p:cNvPicPr>
          <p:nvPr/>
        </p:nvPicPr>
        <p:blipFill>
          <a:blip r:embed="rId2"/>
          <a:stretch>
            <a:fillRect/>
          </a:stretch>
        </p:blipFill>
        <p:spPr>
          <a:xfrm>
            <a:off x="9054" y="8531"/>
            <a:ext cx="8629438" cy="6567529"/>
          </a:xfrm>
          <a:prstGeom prst="rect">
            <a:avLst/>
          </a:prstGeom>
          <a:ln>
            <a:noFill/>
          </a:ln>
        </p:spPr>
      </p:pic>
      <p:sp>
        <p:nvSpPr>
          <p:cNvPr id="11" name="Rektangel 10"/>
          <p:cNvSpPr/>
          <p:nvPr/>
        </p:nvSpPr>
        <p:spPr>
          <a:xfrm>
            <a:off x="6219731" y="1050202"/>
            <a:ext cx="1484767" cy="854798"/>
          </a:xfrm>
          <a:prstGeom prst="rect">
            <a:avLst/>
          </a:prstGeom>
          <a:solidFill>
            <a:srgbClr val="00FF00">
              <a:alpha val="5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99028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9055" y="8531"/>
            <a:ext cx="8629438" cy="6569168"/>
          </a:xfrm>
          <a:prstGeom prst="rect">
            <a:avLst/>
          </a:prstGeom>
        </p:spPr>
      </p:pic>
      <p:sp>
        <p:nvSpPr>
          <p:cNvPr id="4" name="Plassholder for lysbildenummer 3"/>
          <p:cNvSpPr>
            <a:spLocks noGrp="1"/>
          </p:cNvSpPr>
          <p:nvPr>
            <p:ph type="sldNum" sz="quarter" idx="10"/>
          </p:nvPr>
        </p:nvSpPr>
        <p:spPr/>
        <p:txBody>
          <a:bodyPr/>
          <a:lstStyle/>
          <a:p>
            <a:fld id="{F5E16789-BE1F-4013-B5E1-F7A037751CA3}" type="slidenum">
              <a:rPr lang="nb-NO" smtClean="0"/>
              <a:pPr/>
              <a:t>27</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Øvre del med informasjon og funksjoner</a:t>
            </a:r>
          </a:p>
          <a:p>
            <a:r>
              <a:rPr lang="nb-NO" sz="1600" i="1" dirty="0">
                <a:solidFill>
                  <a:schemeClr val="tx1"/>
                </a:solidFill>
              </a:rPr>
              <a:t>Lagre/utskrift</a:t>
            </a:r>
            <a:endParaRPr lang="nb-NO" sz="1600" dirty="0">
              <a:solidFill>
                <a:schemeClr val="tx1"/>
              </a:solidFill>
            </a:endParaRPr>
          </a:p>
          <a:p>
            <a:r>
              <a:rPr lang="nb-NO" sz="1600" dirty="0">
                <a:solidFill>
                  <a:schemeClr val="tx1"/>
                </a:solidFill>
              </a:rPr>
              <a:t>Mulighet for å lagre og skrive ut.</a:t>
            </a:r>
          </a:p>
          <a:p>
            <a:endParaRPr lang="nb-NO" sz="1600" dirty="0">
              <a:solidFill>
                <a:schemeClr val="tx1"/>
              </a:solidFill>
            </a:endParaRPr>
          </a:p>
          <a:p>
            <a:r>
              <a:rPr lang="nb-NO" sz="1600" dirty="0">
                <a:solidFill>
                  <a:schemeClr val="tx1"/>
                </a:solidFill>
              </a:rPr>
              <a:t>Utskrift vises først når alle kontrollpunktene er vurdert. </a:t>
            </a:r>
          </a:p>
          <a:p>
            <a:endParaRPr lang="nb-NO" sz="1600" dirty="0">
              <a:solidFill>
                <a:schemeClr val="tx1"/>
              </a:solidFill>
            </a:endParaRPr>
          </a:p>
          <a:p>
            <a:r>
              <a:rPr lang="nb-NO" sz="1600" dirty="0">
                <a:solidFill>
                  <a:schemeClr val="tx1"/>
                </a:solidFill>
              </a:rPr>
              <a:t>Det er også mulig skrive </a:t>
            </a:r>
            <a:r>
              <a:rPr lang="nb-NO" sz="1600" dirty="0" smtClean="0">
                <a:solidFill>
                  <a:schemeClr val="tx1"/>
                </a:solidFill>
              </a:rPr>
              <a:t>ut/lagre </a:t>
            </a:r>
            <a:r>
              <a:rPr lang="nb-NO" sz="1600" dirty="0">
                <a:solidFill>
                  <a:schemeClr val="tx1"/>
                </a:solidFill>
              </a:rPr>
              <a:t>som vanlig i Excel.</a:t>
            </a:r>
          </a:p>
        </p:txBody>
      </p:sp>
      <p:sp>
        <p:nvSpPr>
          <p:cNvPr id="11" name="Rektangel 10"/>
          <p:cNvSpPr/>
          <p:nvPr/>
        </p:nvSpPr>
        <p:spPr>
          <a:xfrm>
            <a:off x="7668284" y="1077361"/>
            <a:ext cx="624689" cy="792000"/>
          </a:xfrm>
          <a:prstGeom prst="rect">
            <a:avLst/>
          </a:prstGeom>
          <a:solidFill>
            <a:srgbClr val="00FF00">
              <a:alpha val="5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28509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0"/>
          </p:nvPr>
        </p:nvSpPr>
        <p:spPr/>
        <p:txBody>
          <a:bodyPr/>
          <a:lstStyle/>
          <a:p>
            <a:fld id="{F5E16789-BE1F-4013-B5E1-F7A037751CA3}" type="slidenum">
              <a:rPr lang="nb-NO" smtClean="0"/>
              <a:pPr/>
              <a:t>28</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Hoveddel</a:t>
            </a:r>
          </a:p>
          <a:p>
            <a:r>
              <a:rPr lang="nb-NO" sz="1600" dirty="0">
                <a:solidFill>
                  <a:schemeClr val="tx1"/>
                </a:solidFill>
              </a:rPr>
              <a:t>Denne delen viser sjekklistene som danner grunnlag for kontrollen. Sjekklistene er fordelt på 13 kategorier med tilhørende kontrollpunkter (totalt 63). For hvert kontrollpunkt gis følgende informasjon:</a:t>
            </a:r>
          </a:p>
          <a:p>
            <a:endParaRPr lang="nb-NO" sz="1600" dirty="0">
              <a:solidFill>
                <a:schemeClr val="tx1"/>
              </a:solidFill>
            </a:endParaRPr>
          </a:p>
          <a:p>
            <a:pPr marL="180975" indent="-180975">
              <a:buFontTx/>
              <a:buChar char="-"/>
              <a:tabLst>
                <a:tab pos="1882775" algn="l"/>
              </a:tabLst>
            </a:pPr>
            <a:r>
              <a:rPr lang="nb-NO" sz="1600" dirty="0">
                <a:solidFill>
                  <a:schemeClr val="tx1"/>
                </a:solidFill>
              </a:rPr>
              <a:t>Posisjonsnummer 	</a:t>
            </a:r>
            <a:r>
              <a:rPr lang="nb-NO" sz="1600" i="1" dirty="0">
                <a:solidFill>
                  <a:schemeClr val="tx1"/>
                </a:solidFill>
              </a:rPr>
              <a:t>(låst)</a:t>
            </a:r>
          </a:p>
          <a:p>
            <a:pPr marL="180975" indent="-180975">
              <a:buFontTx/>
              <a:buChar char="-"/>
              <a:tabLst>
                <a:tab pos="1882775" algn="l"/>
              </a:tabLst>
            </a:pPr>
            <a:r>
              <a:rPr lang="nb-NO" sz="1600" dirty="0">
                <a:solidFill>
                  <a:schemeClr val="tx1"/>
                </a:solidFill>
              </a:rPr>
              <a:t>Kontrollpunkt 	</a:t>
            </a:r>
            <a:r>
              <a:rPr lang="nb-NO" sz="1600" i="1" dirty="0">
                <a:solidFill>
                  <a:schemeClr val="tx1"/>
                </a:solidFill>
              </a:rPr>
              <a:t>(låst)</a:t>
            </a:r>
          </a:p>
          <a:p>
            <a:pPr marL="180975" indent="-180975">
              <a:buFontTx/>
              <a:buChar char="-"/>
              <a:tabLst>
                <a:tab pos="1882775" algn="l"/>
              </a:tabLst>
            </a:pPr>
            <a:r>
              <a:rPr lang="nb-NO" sz="1600" dirty="0">
                <a:solidFill>
                  <a:schemeClr val="tx1"/>
                </a:solidFill>
              </a:rPr>
              <a:t>Referanse 	</a:t>
            </a:r>
            <a:r>
              <a:rPr lang="nb-NO" sz="1600" i="1" dirty="0">
                <a:solidFill>
                  <a:schemeClr val="tx1"/>
                </a:solidFill>
              </a:rPr>
              <a:t>(låst)</a:t>
            </a:r>
          </a:p>
          <a:p>
            <a:pPr marL="180975" indent="-180975">
              <a:buFontTx/>
              <a:buChar char="-"/>
              <a:tabLst>
                <a:tab pos="1882775" algn="l"/>
              </a:tabLst>
            </a:pPr>
            <a:r>
              <a:rPr lang="nb-NO" sz="1600" dirty="0">
                <a:solidFill>
                  <a:schemeClr val="tx1"/>
                </a:solidFill>
              </a:rPr>
              <a:t>Beregnet karakter 	</a:t>
            </a:r>
            <a:r>
              <a:rPr lang="nb-NO" sz="1600" i="1" dirty="0">
                <a:solidFill>
                  <a:schemeClr val="tx1"/>
                </a:solidFill>
              </a:rPr>
              <a:t>(beregnes, men 	kan endres)</a:t>
            </a:r>
          </a:p>
          <a:p>
            <a:pPr marL="180975" indent="-180975">
              <a:buFontTx/>
              <a:buChar char="-"/>
              <a:tabLst>
                <a:tab pos="1882775" algn="l"/>
              </a:tabLst>
            </a:pPr>
            <a:r>
              <a:rPr lang="nb-NO" sz="1600" dirty="0">
                <a:solidFill>
                  <a:schemeClr val="tx1"/>
                </a:solidFill>
              </a:rPr>
              <a:t>Vurdering 	</a:t>
            </a:r>
            <a:r>
              <a:rPr lang="nb-NO" sz="1600" i="1" dirty="0">
                <a:solidFill>
                  <a:schemeClr val="tx1"/>
                </a:solidFill>
              </a:rPr>
              <a:t>(fylles inn)</a:t>
            </a:r>
          </a:p>
          <a:p>
            <a:pPr marL="180975" indent="-180975">
              <a:buFontTx/>
              <a:buChar char="-"/>
              <a:tabLst>
                <a:tab pos="1882775" algn="l"/>
              </a:tabLst>
            </a:pPr>
            <a:r>
              <a:rPr lang="nb-NO" sz="1600" dirty="0">
                <a:solidFill>
                  <a:schemeClr val="tx1"/>
                </a:solidFill>
              </a:rPr>
              <a:t>Ref. til FG-kontroll	</a:t>
            </a:r>
            <a:r>
              <a:rPr lang="nb-NO" sz="1600" i="1" dirty="0">
                <a:solidFill>
                  <a:schemeClr val="tx1"/>
                </a:solidFill>
              </a:rPr>
              <a:t>(fylles inn)</a:t>
            </a:r>
          </a:p>
          <a:p>
            <a:pPr marL="180975" indent="-180975">
              <a:buFontTx/>
              <a:buChar char="-"/>
              <a:tabLst>
                <a:tab pos="1882775" algn="l"/>
              </a:tabLst>
            </a:pPr>
            <a:r>
              <a:rPr lang="nb-NO" sz="1600" dirty="0">
                <a:solidFill>
                  <a:schemeClr val="tx1"/>
                </a:solidFill>
              </a:rPr>
              <a:t>Kommentar	</a:t>
            </a:r>
            <a:r>
              <a:rPr lang="nb-NO" sz="1600" i="1" dirty="0">
                <a:solidFill>
                  <a:schemeClr val="tx1"/>
                </a:solidFill>
              </a:rPr>
              <a:t>(fylles inn)</a:t>
            </a:r>
          </a:p>
          <a:p>
            <a:endParaRPr lang="nb-NO" sz="1600" dirty="0">
              <a:solidFill>
                <a:schemeClr val="tx1"/>
              </a:solidFill>
            </a:endParaRPr>
          </a:p>
          <a:p>
            <a:r>
              <a:rPr lang="nb-NO" sz="1600" dirty="0">
                <a:solidFill>
                  <a:schemeClr val="tx1"/>
                </a:solidFill>
              </a:rPr>
              <a:t>Deler av regnearket som må besvares av kontrollør vil markeres med lys rød bakgrunn og rød ramme.</a:t>
            </a:r>
          </a:p>
          <a:p>
            <a:pPr>
              <a:tabLst>
                <a:tab pos="361950" algn="l"/>
              </a:tabLst>
            </a:pPr>
            <a:endParaRPr lang="nb-NO" sz="1600" dirty="0">
              <a:solidFill>
                <a:schemeClr val="tx1"/>
              </a:solidFill>
            </a:endParaRPr>
          </a:p>
        </p:txBody>
      </p:sp>
      <p:pic>
        <p:nvPicPr>
          <p:cNvPr id="7" name="Bilde 6"/>
          <p:cNvPicPr>
            <a:picLocks noChangeAspect="1"/>
          </p:cNvPicPr>
          <p:nvPr/>
        </p:nvPicPr>
        <p:blipFill>
          <a:blip r:embed="rId2"/>
          <a:stretch>
            <a:fillRect/>
          </a:stretch>
        </p:blipFill>
        <p:spPr>
          <a:xfrm>
            <a:off x="9054" y="8531"/>
            <a:ext cx="8629438" cy="6567529"/>
          </a:xfrm>
          <a:prstGeom prst="rect">
            <a:avLst/>
          </a:prstGeom>
          <a:ln>
            <a:noFill/>
          </a:ln>
        </p:spPr>
      </p:pic>
      <p:sp>
        <p:nvSpPr>
          <p:cNvPr id="11" name="Rektangel 10"/>
          <p:cNvSpPr/>
          <p:nvPr/>
        </p:nvSpPr>
        <p:spPr>
          <a:xfrm>
            <a:off x="9054" y="1991762"/>
            <a:ext cx="8469928" cy="4237022"/>
          </a:xfrm>
          <a:prstGeom prst="rect">
            <a:avLst/>
          </a:prstGeom>
          <a:solidFill>
            <a:srgbClr val="00FF00">
              <a:alpha val="5000"/>
            </a:srgb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70217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9055" y="8531"/>
            <a:ext cx="8629438" cy="6569168"/>
          </a:xfrm>
          <a:prstGeom prst="rect">
            <a:avLst/>
          </a:prstGeom>
        </p:spPr>
      </p:pic>
      <p:sp>
        <p:nvSpPr>
          <p:cNvPr id="4" name="Plassholder for lysbildenummer 3"/>
          <p:cNvSpPr>
            <a:spLocks noGrp="1"/>
          </p:cNvSpPr>
          <p:nvPr>
            <p:ph type="sldNum" sz="quarter" idx="10"/>
          </p:nvPr>
        </p:nvSpPr>
        <p:spPr/>
        <p:txBody>
          <a:bodyPr/>
          <a:lstStyle/>
          <a:p>
            <a:fld id="{F5E16789-BE1F-4013-B5E1-F7A037751CA3}" type="slidenum">
              <a:rPr lang="nb-NO" smtClean="0"/>
              <a:pPr/>
              <a:t>29</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Hoveddel</a:t>
            </a:r>
          </a:p>
          <a:p>
            <a:pPr>
              <a:tabLst>
                <a:tab pos="1882775" algn="l"/>
              </a:tabLst>
            </a:pPr>
            <a:r>
              <a:rPr lang="nb-NO" sz="1600" i="1" dirty="0">
                <a:solidFill>
                  <a:schemeClr val="tx1"/>
                </a:solidFill>
              </a:rPr>
              <a:t>Posisjonsnummer</a:t>
            </a:r>
          </a:p>
          <a:p>
            <a:pPr>
              <a:tabLst>
                <a:tab pos="1882775" algn="l"/>
              </a:tabLst>
            </a:pPr>
            <a:r>
              <a:rPr lang="nb-NO" sz="1600" dirty="0">
                <a:solidFill>
                  <a:schemeClr val="tx1"/>
                </a:solidFill>
              </a:rPr>
              <a:t>Kontrollpunktets referansenummer, som benyttes i kontrollveiledningen under sjekklistene i del A-1 og veiledningsskjemaene i del A-2.</a:t>
            </a:r>
          </a:p>
          <a:p>
            <a:pPr>
              <a:tabLst>
                <a:tab pos="1882775" algn="l"/>
              </a:tabLst>
            </a:pPr>
            <a:endParaRPr lang="nb-NO" sz="1600" dirty="0">
              <a:solidFill>
                <a:schemeClr val="tx1"/>
              </a:solidFill>
            </a:endParaRPr>
          </a:p>
          <a:p>
            <a:pPr>
              <a:tabLst>
                <a:tab pos="1882775" algn="l"/>
              </a:tabLst>
            </a:pPr>
            <a:r>
              <a:rPr lang="nb-NO" sz="1600" i="1" dirty="0">
                <a:solidFill>
                  <a:schemeClr val="tx1"/>
                </a:solidFill>
              </a:rPr>
              <a:t>Kontrollpunkt</a:t>
            </a:r>
          </a:p>
          <a:p>
            <a:pPr>
              <a:tabLst>
                <a:tab pos="1882775" algn="l"/>
              </a:tabLst>
            </a:pPr>
            <a:r>
              <a:rPr lang="nb-NO" sz="1600" dirty="0">
                <a:solidFill>
                  <a:schemeClr val="tx1"/>
                </a:solidFill>
              </a:rPr>
              <a:t>Utfyllende forklaring på hva som inngår i kontrollomfang på punktet er gitt i veiledningsskjemaene under del A-2 i kontrollveiledningen. Samme informasjon fås også ved å holde markøren over feltet i karaktermatrisen.</a:t>
            </a:r>
          </a:p>
          <a:p>
            <a:pPr>
              <a:tabLst>
                <a:tab pos="1882775" algn="l"/>
              </a:tabLst>
            </a:pPr>
            <a:endParaRPr lang="nb-NO" sz="1600" dirty="0">
              <a:solidFill>
                <a:schemeClr val="tx1"/>
              </a:solidFill>
            </a:endParaRPr>
          </a:p>
          <a:p>
            <a:pPr>
              <a:tabLst>
                <a:tab pos="1882775" algn="l"/>
              </a:tabLst>
            </a:pPr>
            <a:r>
              <a:rPr lang="nb-NO" sz="1600" i="1" dirty="0">
                <a:solidFill>
                  <a:schemeClr val="tx1"/>
                </a:solidFill>
              </a:rPr>
              <a:t>Referanse</a:t>
            </a:r>
          </a:p>
          <a:p>
            <a:pPr>
              <a:tabLst>
                <a:tab pos="361950" algn="l"/>
              </a:tabLst>
            </a:pPr>
            <a:r>
              <a:rPr lang="nb-NO" sz="1600" dirty="0">
                <a:solidFill>
                  <a:schemeClr val="tx1"/>
                </a:solidFill>
              </a:rPr>
              <a:t>Referanse standard eller regelverk. Hvor ingen spesiell standard eller regelverk er angitt, gjelder referansen til NS-EN 12845.</a:t>
            </a:r>
          </a:p>
          <a:p>
            <a:pPr>
              <a:tabLst>
                <a:tab pos="361950" algn="l"/>
              </a:tabLst>
            </a:pPr>
            <a:endParaRPr lang="nb-NO" sz="1600" dirty="0">
              <a:solidFill>
                <a:schemeClr val="tx1"/>
              </a:solidFill>
            </a:endParaRPr>
          </a:p>
          <a:p>
            <a:pPr>
              <a:tabLst>
                <a:tab pos="361950" algn="l"/>
              </a:tabLst>
            </a:pPr>
            <a:r>
              <a:rPr lang="nb-NO" sz="1600" dirty="0">
                <a:solidFill>
                  <a:schemeClr val="tx1"/>
                </a:solidFill>
              </a:rPr>
              <a:t>Alle feltene ovenfor er låst, og kan ikke endres av bruker.</a:t>
            </a:r>
          </a:p>
        </p:txBody>
      </p:sp>
      <p:sp>
        <p:nvSpPr>
          <p:cNvPr id="8" name="Pil: ned 7"/>
          <p:cNvSpPr/>
          <p:nvPr/>
        </p:nvSpPr>
        <p:spPr>
          <a:xfrm>
            <a:off x="-9050" y="168520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ned 8"/>
          <p:cNvSpPr/>
          <p:nvPr/>
        </p:nvSpPr>
        <p:spPr>
          <a:xfrm>
            <a:off x="2519837" y="168520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ned 9"/>
          <p:cNvSpPr/>
          <p:nvPr/>
        </p:nvSpPr>
        <p:spPr>
          <a:xfrm>
            <a:off x="1248250" y="168520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81148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nb-NO" dirty="0"/>
              <a:t>Kontrollveiledningens struktur</a:t>
            </a:r>
          </a:p>
        </p:txBody>
      </p:sp>
      <p:sp>
        <p:nvSpPr>
          <p:cNvPr id="2" name="Plassholder for lysbildenummer 1"/>
          <p:cNvSpPr>
            <a:spLocks noGrp="1"/>
          </p:cNvSpPr>
          <p:nvPr>
            <p:ph type="sldNum" sz="quarter" idx="11"/>
          </p:nvPr>
        </p:nvSpPr>
        <p:spPr/>
        <p:txBody>
          <a:bodyPr/>
          <a:lstStyle/>
          <a:p>
            <a:fld id="{F5E16789-BE1F-4013-B5E1-F7A037751CA3}" type="slidenum">
              <a:rPr lang="nb-NO" smtClean="0"/>
              <a:pPr/>
              <a:t>3</a:t>
            </a:fld>
            <a:endParaRPr lang="nb-NO"/>
          </a:p>
        </p:txBody>
      </p:sp>
      <p:pic>
        <p:nvPicPr>
          <p:cNvPr id="16" name="Bild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028" y="1488126"/>
            <a:ext cx="3078043" cy="4491533"/>
          </a:xfrm>
          <a:prstGeom prst="rect">
            <a:avLst/>
          </a:prstGeom>
          <a:ln>
            <a:solidFill>
              <a:schemeClr val="bg1">
                <a:lumMod val="65000"/>
              </a:schemeClr>
            </a:solidFill>
          </a:ln>
        </p:spPr>
      </p:pic>
      <p:grpSp>
        <p:nvGrpSpPr>
          <p:cNvPr id="9" name="Gruppe 8"/>
          <p:cNvGrpSpPr/>
          <p:nvPr/>
        </p:nvGrpSpPr>
        <p:grpSpPr>
          <a:xfrm>
            <a:off x="7906754" y="1488126"/>
            <a:ext cx="2202919" cy="3120161"/>
            <a:chOff x="9060015" y="641505"/>
            <a:chExt cx="2272518" cy="3234601"/>
          </a:xfrm>
        </p:grpSpPr>
        <p:pic>
          <p:nvPicPr>
            <p:cNvPr id="10" name="Bil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6948" y="759824"/>
              <a:ext cx="2135585" cy="3116282"/>
            </a:xfrm>
            <a:prstGeom prst="rect">
              <a:avLst/>
            </a:prstGeom>
            <a:ln>
              <a:solidFill>
                <a:schemeClr val="bg1">
                  <a:lumMod val="65000"/>
                </a:schemeClr>
              </a:solidFill>
            </a:ln>
          </p:spPr>
        </p:pic>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0015" y="641505"/>
              <a:ext cx="2135585" cy="3116282"/>
            </a:xfrm>
            <a:prstGeom prst="rect">
              <a:avLst/>
            </a:prstGeom>
            <a:ln>
              <a:solidFill>
                <a:schemeClr val="bg1">
                  <a:lumMod val="65000"/>
                </a:schemeClr>
              </a:solidFill>
            </a:ln>
          </p:spPr>
        </p:pic>
      </p:grpSp>
      <p:grpSp>
        <p:nvGrpSpPr>
          <p:cNvPr id="12" name="Gruppe 11"/>
          <p:cNvGrpSpPr/>
          <p:nvPr/>
        </p:nvGrpSpPr>
        <p:grpSpPr>
          <a:xfrm>
            <a:off x="4466881" y="1488126"/>
            <a:ext cx="2204061" cy="3116282"/>
            <a:chOff x="4681853" y="2476282"/>
            <a:chExt cx="2273696" cy="3230580"/>
          </a:xfrm>
        </p:grpSpPr>
        <p:pic>
          <p:nvPicPr>
            <p:cNvPr id="14" name="Bil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9964" y="2590580"/>
              <a:ext cx="2135585" cy="3116282"/>
            </a:xfrm>
            <a:prstGeom prst="rect">
              <a:avLst/>
            </a:prstGeom>
            <a:ln>
              <a:solidFill>
                <a:schemeClr val="bg1">
                  <a:lumMod val="65000"/>
                </a:schemeClr>
              </a:solidFill>
            </a:ln>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853" y="2476282"/>
              <a:ext cx="2135585" cy="3116282"/>
            </a:xfrm>
            <a:prstGeom prst="rect">
              <a:avLst/>
            </a:prstGeom>
            <a:ln>
              <a:solidFill>
                <a:schemeClr val="bg1">
                  <a:lumMod val="65000"/>
                </a:schemeClr>
              </a:solidFill>
            </a:ln>
          </p:spPr>
        </p:pic>
      </p:grpSp>
      <p:sp>
        <p:nvSpPr>
          <p:cNvPr id="35" name="Rektangel 34"/>
          <p:cNvSpPr/>
          <p:nvPr/>
        </p:nvSpPr>
        <p:spPr>
          <a:xfrm>
            <a:off x="4420469" y="4746194"/>
            <a:ext cx="3263031" cy="923330"/>
          </a:xfrm>
          <a:prstGeom prst="rect">
            <a:avLst/>
          </a:prstGeom>
        </p:spPr>
        <p:txBody>
          <a:bodyPr wrap="square">
            <a:spAutoFit/>
          </a:bodyPr>
          <a:lstStyle/>
          <a:p>
            <a:r>
              <a:rPr lang="nb-NO" sz="1800" b="1" dirty="0" smtClean="0"/>
              <a:t>Hoveddel (</a:t>
            </a:r>
            <a:r>
              <a:rPr lang="nb-NO" sz="1800" b="1" dirty="0" err="1" smtClean="0"/>
              <a:t>kap</a:t>
            </a:r>
            <a:r>
              <a:rPr lang="nb-NO" sz="1800" b="1" dirty="0" smtClean="0"/>
              <a:t>. 1-5)</a:t>
            </a:r>
            <a:endParaRPr lang="nb-NO" sz="1800" b="1" dirty="0"/>
          </a:p>
          <a:p>
            <a:r>
              <a:rPr lang="nb-NO" sz="1800" dirty="0"/>
              <a:t>Gir generelle retningslinjer for alle systemtypene.</a:t>
            </a:r>
          </a:p>
        </p:txBody>
      </p:sp>
      <p:sp>
        <p:nvSpPr>
          <p:cNvPr id="36" name="Rektangel 35"/>
          <p:cNvSpPr/>
          <p:nvPr/>
        </p:nvSpPr>
        <p:spPr>
          <a:xfrm>
            <a:off x="7840664" y="4746194"/>
            <a:ext cx="4231264" cy="1477328"/>
          </a:xfrm>
          <a:prstGeom prst="rect">
            <a:avLst/>
          </a:prstGeom>
        </p:spPr>
        <p:txBody>
          <a:bodyPr wrap="square">
            <a:spAutoFit/>
          </a:bodyPr>
          <a:lstStyle/>
          <a:p>
            <a:r>
              <a:rPr lang="nb-NO" sz="1800" b="1" dirty="0" smtClean="0"/>
              <a:t>Systemspesifikk del (del A-C)</a:t>
            </a:r>
            <a:endParaRPr lang="nb-NO" sz="1800" b="1" dirty="0"/>
          </a:p>
          <a:p>
            <a:r>
              <a:rPr lang="nb-NO" sz="1800" dirty="0"/>
              <a:t>Gir </a:t>
            </a:r>
            <a:r>
              <a:rPr lang="nb-NO" sz="1800" dirty="0" smtClean="0"/>
              <a:t>spesifikke </a:t>
            </a:r>
            <a:r>
              <a:rPr lang="nb-NO" sz="1800" dirty="0"/>
              <a:t>retningslinjer for den enkelte anleggstypen i forhold til kontrollomfang, vurdering av funn </a:t>
            </a:r>
            <a:r>
              <a:rPr lang="nb-NO" sz="1800" dirty="0" smtClean="0"/>
              <a:t>og trekk </a:t>
            </a:r>
            <a:r>
              <a:rPr lang="nb-NO" sz="1800" dirty="0"/>
              <a:t>i anleggsvurderingen.</a:t>
            </a:r>
          </a:p>
        </p:txBody>
      </p:sp>
      <p:cxnSp>
        <p:nvCxnSpPr>
          <p:cNvPr id="49" name="Rett pilkobling 48"/>
          <p:cNvCxnSpPr/>
          <p:nvPr/>
        </p:nvCxnSpPr>
        <p:spPr>
          <a:xfrm>
            <a:off x="5525798" y="1194486"/>
            <a:ext cx="0" cy="289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Rett linje 50"/>
          <p:cNvCxnSpPr/>
          <p:nvPr/>
        </p:nvCxnSpPr>
        <p:spPr>
          <a:xfrm flipH="1">
            <a:off x="1989049" y="1194486"/>
            <a:ext cx="69720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ett linje 55"/>
          <p:cNvCxnSpPr>
            <a:stCxn id="16" idx="0"/>
          </p:cNvCxnSpPr>
          <p:nvPr/>
        </p:nvCxnSpPr>
        <p:spPr>
          <a:xfrm flipH="1" flipV="1">
            <a:off x="1989047" y="1194486"/>
            <a:ext cx="3" cy="293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tt pilkobling 59"/>
          <p:cNvCxnSpPr/>
          <p:nvPr/>
        </p:nvCxnSpPr>
        <p:spPr>
          <a:xfrm>
            <a:off x="8961148" y="1194486"/>
            <a:ext cx="0" cy="289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01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9056" y="8531"/>
            <a:ext cx="8627284" cy="6567529"/>
          </a:xfrm>
          <a:prstGeom prst="rect">
            <a:avLst/>
          </a:prstGeom>
        </p:spPr>
      </p:pic>
      <p:sp>
        <p:nvSpPr>
          <p:cNvPr id="4" name="Plassholder for lysbildenummer 3"/>
          <p:cNvSpPr>
            <a:spLocks noGrp="1"/>
          </p:cNvSpPr>
          <p:nvPr>
            <p:ph type="sldNum" sz="quarter" idx="10"/>
          </p:nvPr>
        </p:nvSpPr>
        <p:spPr/>
        <p:txBody>
          <a:bodyPr/>
          <a:lstStyle/>
          <a:p>
            <a:fld id="{F5E16789-BE1F-4013-B5E1-F7A037751CA3}" type="slidenum">
              <a:rPr lang="nb-NO" smtClean="0"/>
              <a:pPr/>
              <a:t>30</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Hoveddel</a:t>
            </a:r>
          </a:p>
          <a:p>
            <a:pPr>
              <a:tabLst>
                <a:tab pos="1882775" algn="l"/>
              </a:tabLst>
            </a:pPr>
            <a:r>
              <a:rPr lang="nb-NO" sz="1600" i="1" dirty="0">
                <a:solidFill>
                  <a:schemeClr val="tx1"/>
                </a:solidFill>
              </a:rPr>
              <a:t>Vurdering</a:t>
            </a:r>
          </a:p>
          <a:p>
            <a:pPr>
              <a:tabLst>
                <a:tab pos="1882775" algn="l"/>
              </a:tabLst>
            </a:pPr>
            <a:r>
              <a:rPr lang="nb-NO" sz="1600" dirty="0">
                <a:solidFill>
                  <a:schemeClr val="tx1"/>
                </a:solidFill>
              </a:rPr>
              <a:t>Vurdering av kontrollpunktet legges inn her ved hjelp av egen nedtrekks-meny med følgende valgmuligheter:</a:t>
            </a:r>
          </a:p>
          <a:p>
            <a:pPr>
              <a:tabLst>
                <a:tab pos="1882775" algn="l"/>
              </a:tabLst>
            </a:pPr>
            <a:endParaRPr lang="nb-NO" sz="1600" dirty="0">
              <a:solidFill>
                <a:schemeClr val="tx1"/>
              </a:solidFill>
            </a:endParaRPr>
          </a:p>
          <a:p>
            <a:pPr marL="285750" indent="-285750">
              <a:buFont typeface="Arial" panose="020B0604020202020204" pitchFamily="34" charset="0"/>
              <a:buChar char="•"/>
              <a:tabLst>
                <a:tab pos="1882775" algn="l"/>
              </a:tabLst>
            </a:pPr>
            <a:r>
              <a:rPr lang="nb-NO" sz="1600" dirty="0">
                <a:solidFill>
                  <a:schemeClr val="tx1"/>
                </a:solidFill>
              </a:rPr>
              <a:t>Avvik </a:t>
            </a:r>
            <a:r>
              <a:rPr lang="nb-NO" sz="1600" dirty="0" smtClean="0">
                <a:solidFill>
                  <a:schemeClr val="tx1"/>
                </a:solidFill>
              </a:rPr>
              <a:t>- stor, middels, liten</a:t>
            </a:r>
            <a:endParaRPr lang="nb-NO" sz="1600" dirty="0">
              <a:solidFill>
                <a:schemeClr val="tx1"/>
              </a:solidFill>
            </a:endParaRPr>
          </a:p>
          <a:p>
            <a:pPr marL="285750" indent="-285750">
              <a:buFont typeface="Arial" panose="020B0604020202020204" pitchFamily="34" charset="0"/>
              <a:buChar char="•"/>
              <a:tabLst>
                <a:tab pos="1882775" algn="l"/>
              </a:tabLst>
            </a:pPr>
            <a:r>
              <a:rPr lang="nb-NO" sz="1600" dirty="0" smtClean="0">
                <a:solidFill>
                  <a:schemeClr val="tx1"/>
                </a:solidFill>
              </a:rPr>
              <a:t>Merknad</a:t>
            </a:r>
            <a:endParaRPr lang="nb-NO" sz="1600" dirty="0">
              <a:solidFill>
                <a:schemeClr val="tx1"/>
              </a:solidFill>
            </a:endParaRPr>
          </a:p>
          <a:p>
            <a:pPr marL="285750" indent="-285750">
              <a:buFont typeface="Arial" panose="020B0604020202020204" pitchFamily="34" charset="0"/>
              <a:buChar char="•"/>
              <a:tabLst>
                <a:tab pos="1882775" algn="l"/>
              </a:tabLst>
            </a:pPr>
            <a:r>
              <a:rPr lang="nb-NO" sz="1600" dirty="0">
                <a:solidFill>
                  <a:schemeClr val="tx1"/>
                </a:solidFill>
              </a:rPr>
              <a:t>Ingen avvik</a:t>
            </a:r>
          </a:p>
          <a:p>
            <a:pPr marL="285750" indent="-285750">
              <a:buFont typeface="Arial" panose="020B0604020202020204" pitchFamily="34" charset="0"/>
              <a:buChar char="•"/>
              <a:tabLst>
                <a:tab pos="1882775" algn="l"/>
              </a:tabLst>
            </a:pPr>
            <a:r>
              <a:rPr lang="nb-NO" sz="1600" dirty="0">
                <a:solidFill>
                  <a:schemeClr val="tx1"/>
                </a:solidFill>
              </a:rPr>
              <a:t>Ikke relevant</a:t>
            </a:r>
          </a:p>
          <a:p>
            <a:pPr marL="285750" indent="-285750">
              <a:buFont typeface="Arial" panose="020B0604020202020204" pitchFamily="34" charset="0"/>
              <a:buChar char="•"/>
              <a:tabLst>
                <a:tab pos="1882775" algn="l"/>
              </a:tabLst>
            </a:pPr>
            <a:r>
              <a:rPr lang="nb-NO" sz="1600" dirty="0">
                <a:solidFill>
                  <a:schemeClr val="tx1"/>
                </a:solidFill>
              </a:rPr>
              <a:t>Ingen anleggsvurdering</a:t>
            </a:r>
          </a:p>
          <a:p>
            <a:pPr>
              <a:tabLst>
                <a:tab pos="1882775" algn="l"/>
              </a:tabLst>
            </a:pPr>
            <a:endParaRPr lang="nb-NO" sz="1600" dirty="0">
              <a:solidFill>
                <a:schemeClr val="tx1"/>
              </a:solidFill>
            </a:endParaRPr>
          </a:p>
          <a:p>
            <a:pPr>
              <a:tabLst>
                <a:tab pos="1882775" algn="l"/>
              </a:tabLst>
            </a:pPr>
            <a:r>
              <a:rPr lang="nb-NO" sz="1600" dirty="0">
                <a:solidFill>
                  <a:schemeClr val="tx1"/>
                </a:solidFill>
              </a:rPr>
              <a:t>Vurdering som legges inn skal være en samlet vurdering av alle funn innenfor kontrollpunktet. Se kontrollveiledning punkt 3.4 for beskrivelse av avvik og merknad, samt 3.5.4 for anlegg som ikke skal gis anleggsvurdering.</a:t>
            </a:r>
          </a:p>
          <a:p>
            <a:pPr>
              <a:tabLst>
                <a:tab pos="1882775" algn="l"/>
              </a:tabLst>
            </a:pPr>
            <a:endParaRPr lang="nb-NO" sz="1600" dirty="0">
              <a:solidFill>
                <a:schemeClr val="tx1"/>
              </a:solidFill>
            </a:endParaRPr>
          </a:p>
          <a:p>
            <a:pPr>
              <a:tabLst>
                <a:tab pos="1882775" algn="l"/>
              </a:tabLst>
            </a:pPr>
            <a:r>
              <a:rPr lang="nb-NO" sz="1600" dirty="0">
                <a:solidFill>
                  <a:schemeClr val="tx1"/>
                </a:solidFill>
              </a:rPr>
              <a:t>Hjelp til kategorisering funn er gitt i veiledningsskjemaene tilhørende hvert enkelt kontrollpunkt, eller ved å holde markøren over feltet i karaktermatrisen.</a:t>
            </a:r>
          </a:p>
          <a:p>
            <a:pPr>
              <a:tabLst>
                <a:tab pos="1882775" algn="l"/>
              </a:tabLst>
            </a:pPr>
            <a:r>
              <a:rPr lang="nb-NO" sz="1600" dirty="0">
                <a:solidFill>
                  <a:schemeClr val="tx1"/>
                </a:solidFill>
              </a:rPr>
              <a:t> </a:t>
            </a:r>
          </a:p>
          <a:p>
            <a:pPr>
              <a:tabLst>
                <a:tab pos="1882775" algn="l"/>
              </a:tabLst>
            </a:pPr>
            <a:endParaRPr lang="nb-NO" sz="1600" dirty="0">
              <a:solidFill>
                <a:schemeClr val="tx1"/>
              </a:solidFill>
            </a:endParaRPr>
          </a:p>
        </p:txBody>
      </p:sp>
      <p:pic>
        <p:nvPicPr>
          <p:cNvPr id="5" name="Bilde 4"/>
          <p:cNvPicPr>
            <a:picLocks noChangeAspect="1"/>
          </p:cNvPicPr>
          <p:nvPr/>
        </p:nvPicPr>
        <p:blipFill rotWithShape="1">
          <a:blip r:embed="rId3"/>
          <a:srcRect r="23240"/>
          <a:stretch/>
        </p:blipFill>
        <p:spPr>
          <a:xfrm>
            <a:off x="3396886" y="4186144"/>
            <a:ext cx="1707813" cy="1573200"/>
          </a:xfrm>
          <a:prstGeom prst="rect">
            <a:avLst/>
          </a:prstGeom>
        </p:spPr>
      </p:pic>
      <p:sp>
        <p:nvSpPr>
          <p:cNvPr id="9" name="Pil: ned 8"/>
          <p:cNvSpPr/>
          <p:nvPr/>
        </p:nvSpPr>
        <p:spPr>
          <a:xfrm>
            <a:off x="4429125" y="169545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34810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9057" y="8531"/>
            <a:ext cx="8627284" cy="6567529"/>
          </a:xfrm>
          <a:prstGeom prst="rect">
            <a:avLst/>
          </a:prstGeom>
        </p:spPr>
      </p:pic>
      <p:sp>
        <p:nvSpPr>
          <p:cNvPr id="4" name="Plassholder for lysbildenummer 3"/>
          <p:cNvSpPr>
            <a:spLocks noGrp="1"/>
          </p:cNvSpPr>
          <p:nvPr>
            <p:ph type="sldNum" sz="quarter" idx="10"/>
          </p:nvPr>
        </p:nvSpPr>
        <p:spPr/>
        <p:txBody>
          <a:bodyPr/>
          <a:lstStyle/>
          <a:p>
            <a:fld id="{F5E16789-BE1F-4013-B5E1-F7A037751CA3}" type="slidenum">
              <a:rPr lang="nb-NO" smtClean="0"/>
              <a:pPr/>
              <a:t>31</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Hoveddel</a:t>
            </a:r>
          </a:p>
          <a:p>
            <a:pPr>
              <a:tabLst>
                <a:tab pos="1882775" algn="l"/>
              </a:tabLst>
            </a:pPr>
            <a:r>
              <a:rPr lang="nb-NO" sz="1600" i="1" dirty="0">
                <a:solidFill>
                  <a:schemeClr val="tx1"/>
                </a:solidFill>
              </a:rPr>
              <a:t>Beregnet karakter</a:t>
            </a:r>
            <a:endParaRPr lang="nb-NO" sz="1600" dirty="0">
              <a:solidFill>
                <a:schemeClr val="tx1"/>
              </a:solidFill>
            </a:endParaRPr>
          </a:p>
          <a:p>
            <a:pPr>
              <a:tabLst>
                <a:tab pos="1882775" algn="l"/>
              </a:tabLst>
            </a:pPr>
            <a:r>
              <a:rPr lang="nb-NO" sz="1600" dirty="0">
                <a:solidFill>
                  <a:schemeClr val="tx1"/>
                </a:solidFill>
              </a:rPr>
              <a:t>Trekk beregnes basert på vurderingen som er lagt inn på kontrollpunktet. Det gis trekk for vurderingsformen «stor», «middels» eller «liten».</a:t>
            </a:r>
          </a:p>
          <a:p>
            <a:pPr>
              <a:tabLst>
                <a:tab pos="1882775" algn="l"/>
              </a:tabLst>
            </a:pPr>
            <a:endParaRPr lang="nb-NO" sz="1600" dirty="0">
              <a:solidFill>
                <a:schemeClr val="tx1"/>
              </a:solidFill>
            </a:endParaRPr>
          </a:p>
          <a:p>
            <a:pPr>
              <a:tabLst>
                <a:tab pos="1882775" algn="l"/>
              </a:tabLst>
            </a:pPr>
            <a:r>
              <a:rPr lang="nb-NO" sz="1600" dirty="0">
                <a:solidFill>
                  <a:schemeClr val="tx1"/>
                </a:solidFill>
              </a:rPr>
              <a:t>Trekket som angis er høyeste anbefalte trekk i kontrollpunktets veiledningsskjema for valgt avviksnivå. Velges f.eks. «middels» under pos. 1-4 vil karaktermatrisen foreslå trekk på 1,0 i henhold til veiledningsskjema for dette punktet. Kontrolløren kan justere ned trekket innenfor intervallet som er angitt i veiledningsskjemaet. For pos. 1-4 betyr det at det vil være mulig å justere trekk ned til 0,5. Justeringen gjøres ved å velges cellen med beregnet verdi og skrive inn nytt trekk.</a:t>
            </a:r>
          </a:p>
        </p:txBody>
      </p:sp>
      <p:sp>
        <p:nvSpPr>
          <p:cNvPr id="7" name="Pil: ned 6"/>
          <p:cNvSpPr/>
          <p:nvPr/>
        </p:nvSpPr>
        <p:spPr>
          <a:xfrm>
            <a:off x="3745855" y="169545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39786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9057" y="8531"/>
            <a:ext cx="8627284" cy="6567529"/>
          </a:xfrm>
          <a:prstGeom prst="rect">
            <a:avLst/>
          </a:prstGeom>
        </p:spPr>
      </p:pic>
      <p:sp>
        <p:nvSpPr>
          <p:cNvPr id="4" name="Plassholder for lysbildenummer 3"/>
          <p:cNvSpPr>
            <a:spLocks noGrp="1"/>
          </p:cNvSpPr>
          <p:nvPr>
            <p:ph type="sldNum" sz="quarter" idx="10"/>
          </p:nvPr>
        </p:nvSpPr>
        <p:spPr/>
        <p:txBody>
          <a:bodyPr/>
          <a:lstStyle/>
          <a:p>
            <a:fld id="{F5E16789-BE1F-4013-B5E1-F7A037751CA3}" type="slidenum">
              <a:rPr lang="nb-NO" smtClean="0"/>
              <a:pPr/>
              <a:t>32</a:t>
            </a:fld>
            <a:endParaRPr lang="nb-NO" dirty="0"/>
          </a:p>
        </p:txBody>
      </p:sp>
      <p:sp>
        <p:nvSpPr>
          <p:cNvPr id="17" name="Bildeforklaring formet som et rektangel 16"/>
          <p:cNvSpPr/>
          <p:nvPr/>
        </p:nvSpPr>
        <p:spPr>
          <a:xfrm>
            <a:off x="8656597" y="0"/>
            <a:ext cx="3538578" cy="6576060"/>
          </a:xfrm>
          <a:prstGeom prst="wedgeRectCallout">
            <a:avLst>
              <a:gd name="adj1" fmla="val -50467"/>
              <a:gd name="adj2" fmla="val -21237"/>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nb-NO" sz="1000" b="1" dirty="0">
              <a:solidFill>
                <a:schemeClr val="tx1"/>
              </a:solidFill>
            </a:endParaRPr>
          </a:p>
          <a:p>
            <a:pPr>
              <a:spcAft>
                <a:spcPts val="600"/>
              </a:spcAft>
            </a:pPr>
            <a:r>
              <a:rPr lang="nb-NO" sz="1600" b="1" dirty="0">
                <a:solidFill>
                  <a:schemeClr val="tx1"/>
                </a:solidFill>
              </a:rPr>
              <a:t>Hoveddel</a:t>
            </a:r>
          </a:p>
          <a:p>
            <a:pPr>
              <a:tabLst>
                <a:tab pos="1882775" algn="l"/>
              </a:tabLst>
            </a:pPr>
            <a:r>
              <a:rPr lang="nb-NO" sz="1600" i="1" dirty="0">
                <a:solidFill>
                  <a:schemeClr val="tx1"/>
                </a:solidFill>
              </a:rPr>
              <a:t>Referanse til FG-kontroll</a:t>
            </a:r>
            <a:endParaRPr lang="nb-NO" sz="1600" dirty="0">
              <a:solidFill>
                <a:schemeClr val="tx1"/>
              </a:solidFill>
            </a:endParaRPr>
          </a:p>
          <a:p>
            <a:pPr>
              <a:tabLst>
                <a:tab pos="1882775" algn="l"/>
              </a:tabLst>
            </a:pPr>
            <a:r>
              <a:rPr lang="nb-NO" sz="1600" dirty="0">
                <a:solidFill>
                  <a:schemeClr val="tx1"/>
                </a:solidFill>
              </a:rPr>
              <a:t>Referanse til relevante avvik eller merknader i FG-kontroll rapporten. </a:t>
            </a:r>
          </a:p>
          <a:p>
            <a:pPr>
              <a:tabLst>
                <a:tab pos="1882775" algn="l"/>
              </a:tabLst>
            </a:pPr>
            <a:endParaRPr lang="nb-NO" sz="600" dirty="0">
              <a:solidFill>
                <a:schemeClr val="tx1"/>
              </a:solidFill>
            </a:endParaRPr>
          </a:p>
          <a:p>
            <a:pPr>
              <a:tabLst>
                <a:tab pos="1882775" algn="l"/>
              </a:tabLst>
            </a:pPr>
            <a:r>
              <a:rPr lang="nb-NO" sz="1600" dirty="0">
                <a:solidFill>
                  <a:schemeClr val="tx1"/>
                </a:solidFill>
              </a:rPr>
              <a:t>Fylles inn når valgt vurdering er «stor», «middels», «liten» eller «ingen anleggsvurdering».</a:t>
            </a:r>
          </a:p>
          <a:p>
            <a:pPr>
              <a:tabLst>
                <a:tab pos="1882775" algn="l"/>
              </a:tabLst>
            </a:pPr>
            <a:endParaRPr lang="nb-NO" sz="1600" dirty="0">
              <a:solidFill>
                <a:schemeClr val="tx1"/>
              </a:solidFill>
            </a:endParaRPr>
          </a:p>
          <a:p>
            <a:pPr>
              <a:tabLst>
                <a:tab pos="1882775" algn="l"/>
              </a:tabLst>
            </a:pPr>
            <a:r>
              <a:rPr lang="nb-NO" sz="1600" i="1" dirty="0">
                <a:solidFill>
                  <a:schemeClr val="tx1"/>
                </a:solidFill>
              </a:rPr>
              <a:t>Kommentar vurdering</a:t>
            </a:r>
            <a:endParaRPr lang="nb-NO" sz="1600" dirty="0">
              <a:solidFill>
                <a:schemeClr val="tx1"/>
              </a:solidFill>
            </a:endParaRPr>
          </a:p>
          <a:p>
            <a:pPr>
              <a:tabLst>
                <a:tab pos="1882775" algn="l"/>
              </a:tabLst>
            </a:pPr>
            <a:r>
              <a:rPr lang="nb-NO" sz="1600" dirty="0">
                <a:solidFill>
                  <a:schemeClr val="tx1"/>
                </a:solidFill>
              </a:rPr>
              <a:t>Kommentarer til vurdering gjort for aktuelt kontrollpunkt. </a:t>
            </a:r>
          </a:p>
          <a:p>
            <a:pPr>
              <a:tabLst>
                <a:tab pos="1882775" algn="l"/>
              </a:tabLst>
            </a:pPr>
            <a:endParaRPr lang="nb-NO" sz="800" dirty="0">
              <a:solidFill>
                <a:schemeClr val="tx1"/>
              </a:solidFill>
            </a:endParaRPr>
          </a:p>
          <a:p>
            <a:pPr>
              <a:tabLst>
                <a:tab pos="1882775" algn="l"/>
              </a:tabLst>
            </a:pPr>
            <a:r>
              <a:rPr lang="nb-NO" sz="1600" dirty="0">
                <a:solidFill>
                  <a:schemeClr val="tx1"/>
                </a:solidFill>
              </a:rPr>
              <a:t>Fylles inn når valgt vurdering er «merknad» eller «ingen anleggsvurdering».</a:t>
            </a:r>
          </a:p>
        </p:txBody>
      </p:sp>
      <p:sp>
        <p:nvSpPr>
          <p:cNvPr id="7" name="Pil: ned 6"/>
          <p:cNvSpPr/>
          <p:nvPr/>
        </p:nvSpPr>
        <p:spPr>
          <a:xfrm>
            <a:off x="5184130" y="169545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ned 5"/>
          <p:cNvSpPr/>
          <p:nvPr/>
        </p:nvSpPr>
        <p:spPr>
          <a:xfrm>
            <a:off x="6812905" y="1695450"/>
            <a:ext cx="447675" cy="45738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6565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FNO-maler\FinansNorge\logoer og symboler i utskriftsformat\FinansNorge_utskrift\FinansNorge_stor.jpg"/>
          <p:cNvPicPr>
            <a:picLocks noChangeAspect="1" noChangeArrowheads="1"/>
          </p:cNvPicPr>
          <p:nvPr/>
        </p:nvPicPr>
        <p:blipFill>
          <a:blip r:embed="rId2" cstate="print"/>
          <a:srcRect/>
          <a:stretch>
            <a:fillRect/>
          </a:stretch>
        </p:blipFill>
        <p:spPr bwMode="auto">
          <a:xfrm>
            <a:off x="4044026" y="2769057"/>
            <a:ext cx="4107123" cy="792088"/>
          </a:xfrm>
          <a:prstGeom prst="rect">
            <a:avLst/>
          </a:prstGeom>
          <a:noFill/>
        </p:spPr>
      </p:pic>
    </p:spTree>
    <p:extLst>
      <p:ext uri="{BB962C8B-B14F-4D97-AF65-F5344CB8AC3E}">
        <p14:creationId xmlns:p14="http://schemas.microsoft.com/office/powerpoint/2010/main" val="1998038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9" y="261026"/>
            <a:ext cx="7650653" cy="760959"/>
          </a:xfrm>
        </p:spPr>
        <p:txBody>
          <a:bodyPr/>
          <a:lstStyle/>
          <a:p>
            <a:pPr algn="l"/>
            <a:r>
              <a:rPr lang="nb-NO" dirty="0"/>
              <a:t>Formål</a:t>
            </a:r>
          </a:p>
        </p:txBody>
      </p:sp>
      <p:sp>
        <p:nvSpPr>
          <p:cNvPr id="3" name="Plassholder for innhold 2"/>
          <p:cNvSpPr>
            <a:spLocks noGrp="1"/>
          </p:cNvSpPr>
          <p:nvPr>
            <p:ph idx="1"/>
          </p:nvPr>
        </p:nvSpPr>
        <p:spPr>
          <a:xfrm>
            <a:off x="579600" y="1178778"/>
            <a:ext cx="7368167" cy="5193803"/>
          </a:xfrm>
        </p:spPr>
        <p:txBody>
          <a:bodyPr>
            <a:normAutofit/>
          </a:bodyPr>
          <a:lstStyle/>
          <a:p>
            <a:pPr marL="0" indent="0">
              <a:buNone/>
            </a:pPr>
            <a:r>
              <a:rPr lang="nb-NO" sz="1800" dirty="0"/>
              <a:t>Kontrollveiledningen skal:</a:t>
            </a:r>
          </a:p>
          <a:p>
            <a:pPr marL="723900" indent="-368300"/>
            <a:r>
              <a:rPr lang="nb-NO" sz="1800" dirty="0"/>
              <a:t>avklare forventinger til kontrollen ved å angi krav og retningslinjer til kontrollomfang, avviksvurdering og karaktersetting</a:t>
            </a:r>
            <a:r>
              <a:rPr lang="nb-NO" sz="1800" dirty="0" smtClean="0"/>
              <a:t>.</a:t>
            </a:r>
          </a:p>
          <a:p>
            <a:pPr marL="723900" indent="-368300"/>
            <a:endParaRPr lang="nb-NO" sz="1800" dirty="0"/>
          </a:p>
          <a:p>
            <a:pPr marL="723900" indent="-368300"/>
            <a:r>
              <a:rPr lang="nb-NO" sz="1800" dirty="0"/>
              <a:t>bidra til at anleggsvurdering og rapportering ved</a:t>
            </a:r>
            <a:br>
              <a:rPr lang="nb-NO" sz="1800" dirty="0"/>
            </a:br>
            <a:r>
              <a:rPr lang="nb-NO" sz="1800" dirty="0"/>
              <a:t>kontroll blir så lik som mulig, uavhengig av hvem som har utført kontrollen. </a:t>
            </a:r>
            <a:r>
              <a:rPr lang="nb-NO" dirty="0"/>
              <a:t/>
            </a:r>
            <a:br>
              <a:rPr lang="nb-NO" dirty="0"/>
            </a:br>
            <a:r>
              <a:rPr lang="nb-NO" dirty="0"/>
              <a:t/>
            </a:r>
            <a:br>
              <a:rPr lang="nb-NO" dirty="0"/>
            </a:br>
            <a:endParaRPr lang="nb-NO"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4</a:t>
            </a:fld>
            <a:endParaRPr lang="nb-NO"/>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253" y="1178778"/>
            <a:ext cx="3559309" cy="5193803"/>
          </a:xfrm>
          <a:prstGeom prst="rect">
            <a:avLst/>
          </a:prstGeom>
          <a:ln>
            <a:solidFill>
              <a:schemeClr val="bg1">
                <a:lumMod val="65000"/>
              </a:schemeClr>
            </a:solidFill>
          </a:ln>
        </p:spPr>
      </p:pic>
      <p:sp>
        <p:nvSpPr>
          <p:cNvPr id="10" name="Frihåndsform: figur 9"/>
          <p:cNvSpPr/>
          <p:nvPr/>
        </p:nvSpPr>
        <p:spPr>
          <a:xfrm>
            <a:off x="8546977" y="2555875"/>
            <a:ext cx="2960099" cy="407635"/>
          </a:xfrm>
          <a:custGeom>
            <a:avLst/>
            <a:gdLst>
              <a:gd name="connsiteX0" fmla="*/ 82673 w 2960099"/>
              <a:gd name="connsiteY0" fmla="*/ 0 h 407635"/>
              <a:gd name="connsiteX1" fmla="*/ 377948 w 2960099"/>
              <a:gd name="connsiteY1" fmla="*/ 4763 h 407635"/>
              <a:gd name="connsiteX2" fmla="*/ 401761 w 2960099"/>
              <a:gd name="connsiteY2" fmla="*/ 9525 h 407635"/>
              <a:gd name="connsiteX3" fmla="*/ 520823 w 2960099"/>
              <a:gd name="connsiteY3" fmla="*/ 19050 h 407635"/>
              <a:gd name="connsiteX4" fmla="*/ 2806823 w 2960099"/>
              <a:gd name="connsiteY4" fmla="*/ 23813 h 407635"/>
              <a:gd name="connsiteX5" fmla="*/ 2868736 w 2960099"/>
              <a:gd name="connsiteY5" fmla="*/ 28575 h 407635"/>
              <a:gd name="connsiteX6" fmla="*/ 2897311 w 2960099"/>
              <a:gd name="connsiteY6" fmla="*/ 33338 h 407635"/>
              <a:gd name="connsiteX7" fmla="*/ 2940173 w 2960099"/>
              <a:gd name="connsiteY7" fmla="*/ 42863 h 407635"/>
              <a:gd name="connsiteX8" fmla="*/ 2954461 w 2960099"/>
              <a:gd name="connsiteY8" fmla="*/ 47625 h 407635"/>
              <a:gd name="connsiteX9" fmla="*/ 2944936 w 2960099"/>
              <a:gd name="connsiteY9" fmla="*/ 76200 h 407635"/>
              <a:gd name="connsiteX10" fmla="*/ 2930648 w 2960099"/>
              <a:gd name="connsiteY10" fmla="*/ 85725 h 407635"/>
              <a:gd name="connsiteX11" fmla="*/ 2883023 w 2960099"/>
              <a:gd name="connsiteY11" fmla="*/ 95250 h 407635"/>
              <a:gd name="connsiteX12" fmla="*/ 116011 w 2960099"/>
              <a:gd name="connsiteY12" fmla="*/ 100013 h 407635"/>
              <a:gd name="connsiteX13" fmla="*/ 58861 w 2960099"/>
              <a:gd name="connsiteY13" fmla="*/ 114300 h 407635"/>
              <a:gd name="connsiteX14" fmla="*/ 44573 w 2960099"/>
              <a:gd name="connsiteY14" fmla="*/ 119063 h 407635"/>
              <a:gd name="connsiteX15" fmla="*/ 30286 w 2960099"/>
              <a:gd name="connsiteY15" fmla="*/ 128588 h 407635"/>
              <a:gd name="connsiteX16" fmla="*/ 15998 w 2960099"/>
              <a:gd name="connsiteY16" fmla="*/ 171450 h 407635"/>
              <a:gd name="connsiteX17" fmla="*/ 30286 w 2960099"/>
              <a:gd name="connsiteY17" fmla="*/ 176213 h 407635"/>
              <a:gd name="connsiteX18" fmla="*/ 2768723 w 2960099"/>
              <a:gd name="connsiteY18" fmla="*/ 180975 h 407635"/>
              <a:gd name="connsiteX19" fmla="*/ 2906836 w 2960099"/>
              <a:gd name="connsiteY19" fmla="*/ 195263 h 407635"/>
              <a:gd name="connsiteX20" fmla="*/ 2925886 w 2960099"/>
              <a:gd name="connsiteY20" fmla="*/ 200025 h 407635"/>
              <a:gd name="connsiteX21" fmla="*/ 2959223 w 2960099"/>
              <a:gd name="connsiteY21" fmla="*/ 204788 h 407635"/>
              <a:gd name="connsiteX22" fmla="*/ 2940173 w 2960099"/>
              <a:gd name="connsiteY22" fmla="*/ 214313 h 407635"/>
              <a:gd name="connsiteX23" fmla="*/ 2925886 w 2960099"/>
              <a:gd name="connsiteY23" fmla="*/ 223838 h 407635"/>
              <a:gd name="connsiteX24" fmla="*/ 2897311 w 2960099"/>
              <a:gd name="connsiteY24" fmla="*/ 233363 h 407635"/>
              <a:gd name="connsiteX25" fmla="*/ 2868736 w 2960099"/>
              <a:gd name="connsiteY25" fmla="*/ 247650 h 407635"/>
              <a:gd name="connsiteX26" fmla="*/ 2854448 w 2960099"/>
              <a:gd name="connsiteY26" fmla="*/ 257175 h 407635"/>
              <a:gd name="connsiteX27" fmla="*/ 2763961 w 2960099"/>
              <a:gd name="connsiteY27" fmla="*/ 276225 h 407635"/>
              <a:gd name="connsiteX28" fmla="*/ 2421061 w 2960099"/>
              <a:gd name="connsiteY28" fmla="*/ 280988 h 407635"/>
              <a:gd name="connsiteX29" fmla="*/ 177923 w 2960099"/>
              <a:gd name="connsiteY29" fmla="*/ 285750 h 407635"/>
              <a:gd name="connsiteX30" fmla="*/ 163636 w 2960099"/>
              <a:gd name="connsiteY30" fmla="*/ 290513 h 407635"/>
              <a:gd name="connsiteX31" fmla="*/ 82673 w 2960099"/>
              <a:gd name="connsiteY31" fmla="*/ 300038 h 407635"/>
              <a:gd name="connsiteX32" fmla="*/ 39811 w 2960099"/>
              <a:gd name="connsiteY32" fmla="*/ 314325 h 407635"/>
              <a:gd name="connsiteX33" fmla="*/ 25523 w 2960099"/>
              <a:gd name="connsiteY33" fmla="*/ 319088 h 407635"/>
              <a:gd name="connsiteX34" fmla="*/ 11236 w 2960099"/>
              <a:gd name="connsiteY34" fmla="*/ 328613 h 407635"/>
              <a:gd name="connsiteX35" fmla="*/ 6473 w 2960099"/>
              <a:gd name="connsiteY35" fmla="*/ 361950 h 407635"/>
              <a:gd name="connsiteX36" fmla="*/ 35048 w 2960099"/>
              <a:gd name="connsiteY36" fmla="*/ 371475 h 407635"/>
              <a:gd name="connsiteX37" fmla="*/ 49336 w 2960099"/>
              <a:gd name="connsiteY37" fmla="*/ 376238 h 407635"/>
              <a:gd name="connsiteX38" fmla="*/ 68386 w 2960099"/>
              <a:gd name="connsiteY38" fmla="*/ 385763 h 407635"/>
              <a:gd name="connsiteX39" fmla="*/ 96961 w 2960099"/>
              <a:gd name="connsiteY39" fmla="*/ 390525 h 407635"/>
              <a:gd name="connsiteX40" fmla="*/ 1706686 w 2960099"/>
              <a:gd name="connsiteY40" fmla="*/ 395288 h 407635"/>
              <a:gd name="connsiteX41" fmla="*/ 2868736 w 2960099"/>
              <a:gd name="connsiteY41" fmla="*/ 400050 h 4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0099" h="407635">
                <a:moveTo>
                  <a:pt x="82673" y="0"/>
                </a:moveTo>
                <a:lnTo>
                  <a:pt x="377948" y="4763"/>
                </a:lnTo>
                <a:cubicBezTo>
                  <a:pt x="386039" y="5005"/>
                  <a:pt x="393706" y="8720"/>
                  <a:pt x="401761" y="9525"/>
                </a:cubicBezTo>
                <a:cubicBezTo>
                  <a:pt x="441378" y="13487"/>
                  <a:pt x="481009" y="18967"/>
                  <a:pt x="520823" y="19050"/>
                </a:cubicBezTo>
                <a:lnTo>
                  <a:pt x="2806823" y="23813"/>
                </a:lnTo>
                <a:cubicBezTo>
                  <a:pt x="2827461" y="25400"/>
                  <a:pt x="2848151" y="26408"/>
                  <a:pt x="2868736" y="28575"/>
                </a:cubicBezTo>
                <a:cubicBezTo>
                  <a:pt x="2878339" y="29586"/>
                  <a:pt x="2887810" y="31611"/>
                  <a:pt x="2897311" y="33338"/>
                </a:cubicBezTo>
                <a:cubicBezTo>
                  <a:pt x="2910829" y="35796"/>
                  <a:pt x="2926784" y="39038"/>
                  <a:pt x="2940173" y="42863"/>
                </a:cubicBezTo>
                <a:cubicBezTo>
                  <a:pt x="2945000" y="44242"/>
                  <a:pt x="2949698" y="46038"/>
                  <a:pt x="2954461" y="47625"/>
                </a:cubicBezTo>
                <a:cubicBezTo>
                  <a:pt x="2951286" y="57150"/>
                  <a:pt x="2953290" y="70631"/>
                  <a:pt x="2944936" y="76200"/>
                </a:cubicBezTo>
                <a:cubicBezTo>
                  <a:pt x="2940173" y="79375"/>
                  <a:pt x="2935768" y="83165"/>
                  <a:pt x="2930648" y="85725"/>
                </a:cubicBezTo>
                <a:cubicBezTo>
                  <a:pt x="2918889" y="91605"/>
                  <a:pt x="2891864" y="95220"/>
                  <a:pt x="2883023" y="95250"/>
                </a:cubicBezTo>
                <a:lnTo>
                  <a:pt x="116011" y="100013"/>
                </a:lnTo>
                <a:cubicBezTo>
                  <a:pt x="77534" y="106425"/>
                  <a:pt x="96595" y="101722"/>
                  <a:pt x="58861" y="114300"/>
                </a:cubicBezTo>
                <a:cubicBezTo>
                  <a:pt x="54098" y="115888"/>
                  <a:pt x="48750" y="116278"/>
                  <a:pt x="44573" y="119063"/>
                </a:cubicBezTo>
                <a:lnTo>
                  <a:pt x="30286" y="128588"/>
                </a:lnTo>
                <a:cubicBezTo>
                  <a:pt x="23745" y="138400"/>
                  <a:pt x="910" y="156362"/>
                  <a:pt x="15998" y="171450"/>
                </a:cubicBezTo>
                <a:cubicBezTo>
                  <a:pt x="19548" y="175000"/>
                  <a:pt x="25266" y="176196"/>
                  <a:pt x="30286" y="176213"/>
                </a:cubicBezTo>
                <a:lnTo>
                  <a:pt x="2768723" y="180975"/>
                </a:lnTo>
                <a:cubicBezTo>
                  <a:pt x="2865462" y="193067"/>
                  <a:pt x="2819401" y="188537"/>
                  <a:pt x="2906836" y="195263"/>
                </a:cubicBezTo>
                <a:cubicBezTo>
                  <a:pt x="2913186" y="196850"/>
                  <a:pt x="2919446" y="198854"/>
                  <a:pt x="2925886" y="200025"/>
                </a:cubicBezTo>
                <a:cubicBezTo>
                  <a:pt x="2936930" y="202033"/>
                  <a:pt x="2951286" y="196850"/>
                  <a:pt x="2959223" y="204788"/>
                </a:cubicBezTo>
                <a:cubicBezTo>
                  <a:pt x="2964243" y="209808"/>
                  <a:pt x="2946337" y="210791"/>
                  <a:pt x="2940173" y="214313"/>
                </a:cubicBezTo>
                <a:cubicBezTo>
                  <a:pt x="2935203" y="217153"/>
                  <a:pt x="2931116" y="221513"/>
                  <a:pt x="2925886" y="223838"/>
                </a:cubicBezTo>
                <a:cubicBezTo>
                  <a:pt x="2916711" y="227916"/>
                  <a:pt x="2905665" y="227794"/>
                  <a:pt x="2897311" y="233363"/>
                </a:cubicBezTo>
                <a:cubicBezTo>
                  <a:pt x="2878846" y="245672"/>
                  <a:pt x="2888453" y="241078"/>
                  <a:pt x="2868736" y="247650"/>
                </a:cubicBezTo>
                <a:cubicBezTo>
                  <a:pt x="2863973" y="250825"/>
                  <a:pt x="2859679" y="254850"/>
                  <a:pt x="2854448" y="257175"/>
                </a:cubicBezTo>
                <a:cubicBezTo>
                  <a:pt x="2827395" y="269198"/>
                  <a:pt x="2792739" y="275514"/>
                  <a:pt x="2763961" y="276225"/>
                </a:cubicBezTo>
                <a:cubicBezTo>
                  <a:pt x="2649685" y="279047"/>
                  <a:pt x="2535371" y="280567"/>
                  <a:pt x="2421061" y="280988"/>
                </a:cubicBezTo>
                <a:lnTo>
                  <a:pt x="177923" y="285750"/>
                </a:lnTo>
                <a:cubicBezTo>
                  <a:pt x="173161" y="287338"/>
                  <a:pt x="168575" y="289615"/>
                  <a:pt x="163636" y="290513"/>
                </a:cubicBezTo>
                <a:cubicBezTo>
                  <a:pt x="153366" y="292380"/>
                  <a:pt x="90976" y="299115"/>
                  <a:pt x="82673" y="300038"/>
                </a:cubicBezTo>
                <a:lnTo>
                  <a:pt x="39811" y="314325"/>
                </a:lnTo>
                <a:cubicBezTo>
                  <a:pt x="35048" y="315913"/>
                  <a:pt x="29700" y="316303"/>
                  <a:pt x="25523" y="319088"/>
                </a:cubicBezTo>
                <a:lnTo>
                  <a:pt x="11236" y="328613"/>
                </a:lnTo>
                <a:cubicBezTo>
                  <a:pt x="5252" y="337589"/>
                  <a:pt x="-7878" y="349649"/>
                  <a:pt x="6473" y="361950"/>
                </a:cubicBezTo>
                <a:cubicBezTo>
                  <a:pt x="14096" y="368484"/>
                  <a:pt x="25523" y="368300"/>
                  <a:pt x="35048" y="371475"/>
                </a:cubicBezTo>
                <a:cubicBezTo>
                  <a:pt x="39811" y="373063"/>
                  <a:pt x="44846" y="373993"/>
                  <a:pt x="49336" y="376238"/>
                </a:cubicBezTo>
                <a:cubicBezTo>
                  <a:pt x="55686" y="379413"/>
                  <a:pt x="61586" y="383723"/>
                  <a:pt x="68386" y="385763"/>
                </a:cubicBezTo>
                <a:cubicBezTo>
                  <a:pt x="77635" y="388538"/>
                  <a:pt x="87305" y="390469"/>
                  <a:pt x="96961" y="390525"/>
                </a:cubicBezTo>
                <a:lnTo>
                  <a:pt x="1706686" y="395288"/>
                </a:lnTo>
                <a:cubicBezTo>
                  <a:pt x="2150634" y="419949"/>
                  <a:pt x="1763792" y="400050"/>
                  <a:pt x="2868736" y="400050"/>
                </a:cubicBezTo>
              </a:path>
            </a:pathLst>
          </a:custGeom>
          <a:noFill/>
          <a:ln w="254000"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2133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9" y="261026"/>
            <a:ext cx="7650653" cy="760959"/>
          </a:xfrm>
        </p:spPr>
        <p:txBody>
          <a:bodyPr/>
          <a:lstStyle/>
          <a:p>
            <a:pPr algn="l"/>
            <a:r>
              <a:rPr lang="nb-NO" dirty="0"/>
              <a:t>Omfang</a:t>
            </a:r>
          </a:p>
        </p:txBody>
      </p:sp>
      <p:sp>
        <p:nvSpPr>
          <p:cNvPr id="3" name="Plassholder for innhold 2"/>
          <p:cNvSpPr>
            <a:spLocks noGrp="1"/>
          </p:cNvSpPr>
          <p:nvPr>
            <p:ph idx="1"/>
          </p:nvPr>
        </p:nvSpPr>
        <p:spPr>
          <a:xfrm>
            <a:off x="579600" y="1178778"/>
            <a:ext cx="7368167" cy="5193803"/>
          </a:xfrm>
        </p:spPr>
        <p:txBody>
          <a:bodyPr>
            <a:noAutofit/>
          </a:bodyPr>
          <a:lstStyle/>
          <a:p>
            <a:pPr marL="355600" indent="-355600"/>
            <a:r>
              <a:rPr lang="nb-NO" sz="1800" dirty="0"/>
              <a:t>Kontrollveiledningen gir krav og retningslinjer til kontroll av faste automatiske vannbaserte slokkeanlegg i en driftsfase, og omfatter 1.gangskontroll og påfølgende rutinekontroller</a:t>
            </a:r>
            <a:r>
              <a:rPr lang="nb-NO" sz="1800" dirty="0" smtClean="0"/>
              <a:t>.</a:t>
            </a:r>
          </a:p>
          <a:p>
            <a:pPr marL="355600" indent="-355600"/>
            <a:endParaRPr lang="nb-NO" sz="1800" dirty="0"/>
          </a:p>
          <a:p>
            <a:pPr marL="355600" indent="-355600"/>
            <a:r>
              <a:rPr lang="nb-NO" sz="1800" dirty="0"/>
              <a:t>Generelle bestemmelser for alle anleggstyper er gitt i hoveddokumentet</a:t>
            </a:r>
            <a:r>
              <a:rPr lang="nb-NO" sz="1800" dirty="0" smtClean="0"/>
              <a:t>.</a:t>
            </a:r>
          </a:p>
          <a:p>
            <a:pPr marL="355600" indent="-355600"/>
            <a:endParaRPr lang="nb-NO" sz="1800" dirty="0"/>
          </a:p>
          <a:p>
            <a:pPr marL="355600" indent="-355600"/>
            <a:r>
              <a:rPr lang="nb-NO" sz="1800" dirty="0"/>
              <a:t>Spesifikke bestemmelse for hver enkelt </a:t>
            </a:r>
            <a:r>
              <a:rPr lang="nb-NO" sz="1800" dirty="0" smtClean="0"/>
              <a:t>systemtype </a:t>
            </a:r>
            <a:r>
              <a:rPr lang="nb-NO" sz="1800" dirty="0"/>
              <a:t>er gitt i egne tillegg, hvor </a:t>
            </a:r>
            <a:r>
              <a:rPr lang="nb-NO" sz="1800" dirty="0" smtClean="0"/>
              <a:t>del A </a:t>
            </a:r>
            <a:r>
              <a:rPr lang="nb-NO" sz="1800" dirty="0"/>
              <a:t>omhandler sprinkleranlegg i henhold til </a:t>
            </a:r>
            <a:r>
              <a:rPr lang="nb-NO" sz="1800" dirty="0" smtClean="0"/>
              <a:t/>
            </a:r>
            <a:br>
              <a:rPr lang="nb-NO" sz="1800" dirty="0" smtClean="0"/>
            </a:br>
            <a:r>
              <a:rPr lang="nb-NO" sz="1800" dirty="0" smtClean="0"/>
              <a:t>NS-EN </a:t>
            </a:r>
            <a:r>
              <a:rPr lang="nb-NO" sz="1800" dirty="0"/>
              <a:t>12845.</a:t>
            </a:r>
          </a:p>
          <a:p>
            <a:pPr marL="0" indent="0">
              <a:buNone/>
            </a:pPr>
            <a:r>
              <a:rPr lang="nb-NO" sz="2200" dirty="0"/>
              <a:t/>
            </a:r>
            <a:br>
              <a:rPr lang="nb-NO" sz="2200" dirty="0"/>
            </a:br>
            <a:endParaRPr lang="nb-NO" sz="2200"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5</a:t>
            </a:fld>
            <a:endParaRPr lang="nb-NO"/>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253" y="1178778"/>
            <a:ext cx="3559309" cy="5193803"/>
          </a:xfrm>
          <a:prstGeom prst="rect">
            <a:avLst/>
          </a:prstGeom>
          <a:ln>
            <a:solidFill>
              <a:schemeClr val="bg1">
                <a:lumMod val="65000"/>
              </a:schemeClr>
            </a:solidFill>
          </a:ln>
        </p:spPr>
      </p:pic>
      <p:sp>
        <p:nvSpPr>
          <p:cNvPr id="10" name="Frihåndsform: figur 9"/>
          <p:cNvSpPr/>
          <p:nvPr/>
        </p:nvSpPr>
        <p:spPr>
          <a:xfrm>
            <a:off x="8546977" y="5210175"/>
            <a:ext cx="2960099" cy="407635"/>
          </a:xfrm>
          <a:custGeom>
            <a:avLst/>
            <a:gdLst>
              <a:gd name="connsiteX0" fmla="*/ 82673 w 2960099"/>
              <a:gd name="connsiteY0" fmla="*/ 0 h 407635"/>
              <a:gd name="connsiteX1" fmla="*/ 377948 w 2960099"/>
              <a:gd name="connsiteY1" fmla="*/ 4763 h 407635"/>
              <a:gd name="connsiteX2" fmla="*/ 401761 w 2960099"/>
              <a:gd name="connsiteY2" fmla="*/ 9525 h 407635"/>
              <a:gd name="connsiteX3" fmla="*/ 520823 w 2960099"/>
              <a:gd name="connsiteY3" fmla="*/ 19050 h 407635"/>
              <a:gd name="connsiteX4" fmla="*/ 2806823 w 2960099"/>
              <a:gd name="connsiteY4" fmla="*/ 23813 h 407635"/>
              <a:gd name="connsiteX5" fmla="*/ 2868736 w 2960099"/>
              <a:gd name="connsiteY5" fmla="*/ 28575 h 407635"/>
              <a:gd name="connsiteX6" fmla="*/ 2897311 w 2960099"/>
              <a:gd name="connsiteY6" fmla="*/ 33338 h 407635"/>
              <a:gd name="connsiteX7" fmla="*/ 2940173 w 2960099"/>
              <a:gd name="connsiteY7" fmla="*/ 42863 h 407635"/>
              <a:gd name="connsiteX8" fmla="*/ 2954461 w 2960099"/>
              <a:gd name="connsiteY8" fmla="*/ 47625 h 407635"/>
              <a:gd name="connsiteX9" fmla="*/ 2944936 w 2960099"/>
              <a:gd name="connsiteY9" fmla="*/ 76200 h 407635"/>
              <a:gd name="connsiteX10" fmla="*/ 2930648 w 2960099"/>
              <a:gd name="connsiteY10" fmla="*/ 85725 h 407635"/>
              <a:gd name="connsiteX11" fmla="*/ 2883023 w 2960099"/>
              <a:gd name="connsiteY11" fmla="*/ 95250 h 407635"/>
              <a:gd name="connsiteX12" fmla="*/ 116011 w 2960099"/>
              <a:gd name="connsiteY12" fmla="*/ 100013 h 407635"/>
              <a:gd name="connsiteX13" fmla="*/ 58861 w 2960099"/>
              <a:gd name="connsiteY13" fmla="*/ 114300 h 407635"/>
              <a:gd name="connsiteX14" fmla="*/ 44573 w 2960099"/>
              <a:gd name="connsiteY14" fmla="*/ 119063 h 407635"/>
              <a:gd name="connsiteX15" fmla="*/ 30286 w 2960099"/>
              <a:gd name="connsiteY15" fmla="*/ 128588 h 407635"/>
              <a:gd name="connsiteX16" fmla="*/ 15998 w 2960099"/>
              <a:gd name="connsiteY16" fmla="*/ 171450 h 407635"/>
              <a:gd name="connsiteX17" fmla="*/ 30286 w 2960099"/>
              <a:gd name="connsiteY17" fmla="*/ 176213 h 407635"/>
              <a:gd name="connsiteX18" fmla="*/ 2768723 w 2960099"/>
              <a:gd name="connsiteY18" fmla="*/ 180975 h 407635"/>
              <a:gd name="connsiteX19" fmla="*/ 2906836 w 2960099"/>
              <a:gd name="connsiteY19" fmla="*/ 195263 h 407635"/>
              <a:gd name="connsiteX20" fmla="*/ 2925886 w 2960099"/>
              <a:gd name="connsiteY20" fmla="*/ 200025 h 407635"/>
              <a:gd name="connsiteX21" fmla="*/ 2959223 w 2960099"/>
              <a:gd name="connsiteY21" fmla="*/ 204788 h 407635"/>
              <a:gd name="connsiteX22" fmla="*/ 2940173 w 2960099"/>
              <a:gd name="connsiteY22" fmla="*/ 214313 h 407635"/>
              <a:gd name="connsiteX23" fmla="*/ 2925886 w 2960099"/>
              <a:gd name="connsiteY23" fmla="*/ 223838 h 407635"/>
              <a:gd name="connsiteX24" fmla="*/ 2897311 w 2960099"/>
              <a:gd name="connsiteY24" fmla="*/ 233363 h 407635"/>
              <a:gd name="connsiteX25" fmla="*/ 2868736 w 2960099"/>
              <a:gd name="connsiteY25" fmla="*/ 247650 h 407635"/>
              <a:gd name="connsiteX26" fmla="*/ 2854448 w 2960099"/>
              <a:gd name="connsiteY26" fmla="*/ 257175 h 407635"/>
              <a:gd name="connsiteX27" fmla="*/ 2763961 w 2960099"/>
              <a:gd name="connsiteY27" fmla="*/ 276225 h 407635"/>
              <a:gd name="connsiteX28" fmla="*/ 2421061 w 2960099"/>
              <a:gd name="connsiteY28" fmla="*/ 280988 h 407635"/>
              <a:gd name="connsiteX29" fmla="*/ 177923 w 2960099"/>
              <a:gd name="connsiteY29" fmla="*/ 285750 h 407635"/>
              <a:gd name="connsiteX30" fmla="*/ 163636 w 2960099"/>
              <a:gd name="connsiteY30" fmla="*/ 290513 h 407635"/>
              <a:gd name="connsiteX31" fmla="*/ 82673 w 2960099"/>
              <a:gd name="connsiteY31" fmla="*/ 300038 h 407635"/>
              <a:gd name="connsiteX32" fmla="*/ 39811 w 2960099"/>
              <a:gd name="connsiteY32" fmla="*/ 314325 h 407635"/>
              <a:gd name="connsiteX33" fmla="*/ 25523 w 2960099"/>
              <a:gd name="connsiteY33" fmla="*/ 319088 h 407635"/>
              <a:gd name="connsiteX34" fmla="*/ 11236 w 2960099"/>
              <a:gd name="connsiteY34" fmla="*/ 328613 h 407635"/>
              <a:gd name="connsiteX35" fmla="*/ 6473 w 2960099"/>
              <a:gd name="connsiteY35" fmla="*/ 361950 h 407635"/>
              <a:gd name="connsiteX36" fmla="*/ 35048 w 2960099"/>
              <a:gd name="connsiteY36" fmla="*/ 371475 h 407635"/>
              <a:gd name="connsiteX37" fmla="*/ 49336 w 2960099"/>
              <a:gd name="connsiteY37" fmla="*/ 376238 h 407635"/>
              <a:gd name="connsiteX38" fmla="*/ 68386 w 2960099"/>
              <a:gd name="connsiteY38" fmla="*/ 385763 h 407635"/>
              <a:gd name="connsiteX39" fmla="*/ 96961 w 2960099"/>
              <a:gd name="connsiteY39" fmla="*/ 390525 h 407635"/>
              <a:gd name="connsiteX40" fmla="*/ 1706686 w 2960099"/>
              <a:gd name="connsiteY40" fmla="*/ 395288 h 407635"/>
              <a:gd name="connsiteX41" fmla="*/ 2868736 w 2960099"/>
              <a:gd name="connsiteY41" fmla="*/ 400050 h 4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0099" h="407635">
                <a:moveTo>
                  <a:pt x="82673" y="0"/>
                </a:moveTo>
                <a:lnTo>
                  <a:pt x="377948" y="4763"/>
                </a:lnTo>
                <a:cubicBezTo>
                  <a:pt x="386039" y="5005"/>
                  <a:pt x="393706" y="8720"/>
                  <a:pt x="401761" y="9525"/>
                </a:cubicBezTo>
                <a:cubicBezTo>
                  <a:pt x="441378" y="13487"/>
                  <a:pt x="481009" y="18967"/>
                  <a:pt x="520823" y="19050"/>
                </a:cubicBezTo>
                <a:lnTo>
                  <a:pt x="2806823" y="23813"/>
                </a:lnTo>
                <a:cubicBezTo>
                  <a:pt x="2827461" y="25400"/>
                  <a:pt x="2848151" y="26408"/>
                  <a:pt x="2868736" y="28575"/>
                </a:cubicBezTo>
                <a:cubicBezTo>
                  <a:pt x="2878339" y="29586"/>
                  <a:pt x="2887810" y="31611"/>
                  <a:pt x="2897311" y="33338"/>
                </a:cubicBezTo>
                <a:cubicBezTo>
                  <a:pt x="2910829" y="35796"/>
                  <a:pt x="2926784" y="39038"/>
                  <a:pt x="2940173" y="42863"/>
                </a:cubicBezTo>
                <a:cubicBezTo>
                  <a:pt x="2945000" y="44242"/>
                  <a:pt x="2949698" y="46038"/>
                  <a:pt x="2954461" y="47625"/>
                </a:cubicBezTo>
                <a:cubicBezTo>
                  <a:pt x="2951286" y="57150"/>
                  <a:pt x="2953290" y="70631"/>
                  <a:pt x="2944936" y="76200"/>
                </a:cubicBezTo>
                <a:cubicBezTo>
                  <a:pt x="2940173" y="79375"/>
                  <a:pt x="2935768" y="83165"/>
                  <a:pt x="2930648" y="85725"/>
                </a:cubicBezTo>
                <a:cubicBezTo>
                  <a:pt x="2918889" y="91605"/>
                  <a:pt x="2891864" y="95220"/>
                  <a:pt x="2883023" y="95250"/>
                </a:cubicBezTo>
                <a:lnTo>
                  <a:pt x="116011" y="100013"/>
                </a:lnTo>
                <a:cubicBezTo>
                  <a:pt x="77534" y="106425"/>
                  <a:pt x="96595" y="101722"/>
                  <a:pt x="58861" y="114300"/>
                </a:cubicBezTo>
                <a:cubicBezTo>
                  <a:pt x="54098" y="115888"/>
                  <a:pt x="48750" y="116278"/>
                  <a:pt x="44573" y="119063"/>
                </a:cubicBezTo>
                <a:lnTo>
                  <a:pt x="30286" y="128588"/>
                </a:lnTo>
                <a:cubicBezTo>
                  <a:pt x="23745" y="138400"/>
                  <a:pt x="910" y="156362"/>
                  <a:pt x="15998" y="171450"/>
                </a:cubicBezTo>
                <a:cubicBezTo>
                  <a:pt x="19548" y="175000"/>
                  <a:pt x="25266" y="176196"/>
                  <a:pt x="30286" y="176213"/>
                </a:cubicBezTo>
                <a:lnTo>
                  <a:pt x="2768723" y="180975"/>
                </a:lnTo>
                <a:cubicBezTo>
                  <a:pt x="2865462" y="193067"/>
                  <a:pt x="2819401" y="188537"/>
                  <a:pt x="2906836" y="195263"/>
                </a:cubicBezTo>
                <a:cubicBezTo>
                  <a:pt x="2913186" y="196850"/>
                  <a:pt x="2919446" y="198854"/>
                  <a:pt x="2925886" y="200025"/>
                </a:cubicBezTo>
                <a:cubicBezTo>
                  <a:pt x="2936930" y="202033"/>
                  <a:pt x="2951286" y="196850"/>
                  <a:pt x="2959223" y="204788"/>
                </a:cubicBezTo>
                <a:cubicBezTo>
                  <a:pt x="2964243" y="209808"/>
                  <a:pt x="2946337" y="210791"/>
                  <a:pt x="2940173" y="214313"/>
                </a:cubicBezTo>
                <a:cubicBezTo>
                  <a:pt x="2935203" y="217153"/>
                  <a:pt x="2931116" y="221513"/>
                  <a:pt x="2925886" y="223838"/>
                </a:cubicBezTo>
                <a:cubicBezTo>
                  <a:pt x="2916711" y="227916"/>
                  <a:pt x="2905665" y="227794"/>
                  <a:pt x="2897311" y="233363"/>
                </a:cubicBezTo>
                <a:cubicBezTo>
                  <a:pt x="2878846" y="245672"/>
                  <a:pt x="2888453" y="241078"/>
                  <a:pt x="2868736" y="247650"/>
                </a:cubicBezTo>
                <a:cubicBezTo>
                  <a:pt x="2863973" y="250825"/>
                  <a:pt x="2859679" y="254850"/>
                  <a:pt x="2854448" y="257175"/>
                </a:cubicBezTo>
                <a:cubicBezTo>
                  <a:pt x="2827395" y="269198"/>
                  <a:pt x="2792739" y="275514"/>
                  <a:pt x="2763961" y="276225"/>
                </a:cubicBezTo>
                <a:cubicBezTo>
                  <a:pt x="2649685" y="279047"/>
                  <a:pt x="2535371" y="280567"/>
                  <a:pt x="2421061" y="280988"/>
                </a:cubicBezTo>
                <a:lnTo>
                  <a:pt x="177923" y="285750"/>
                </a:lnTo>
                <a:cubicBezTo>
                  <a:pt x="173161" y="287338"/>
                  <a:pt x="168575" y="289615"/>
                  <a:pt x="163636" y="290513"/>
                </a:cubicBezTo>
                <a:cubicBezTo>
                  <a:pt x="153366" y="292380"/>
                  <a:pt x="90976" y="299115"/>
                  <a:pt x="82673" y="300038"/>
                </a:cubicBezTo>
                <a:lnTo>
                  <a:pt x="39811" y="314325"/>
                </a:lnTo>
                <a:cubicBezTo>
                  <a:pt x="35048" y="315913"/>
                  <a:pt x="29700" y="316303"/>
                  <a:pt x="25523" y="319088"/>
                </a:cubicBezTo>
                <a:lnTo>
                  <a:pt x="11236" y="328613"/>
                </a:lnTo>
                <a:cubicBezTo>
                  <a:pt x="5252" y="337589"/>
                  <a:pt x="-7878" y="349649"/>
                  <a:pt x="6473" y="361950"/>
                </a:cubicBezTo>
                <a:cubicBezTo>
                  <a:pt x="14096" y="368484"/>
                  <a:pt x="25523" y="368300"/>
                  <a:pt x="35048" y="371475"/>
                </a:cubicBezTo>
                <a:cubicBezTo>
                  <a:pt x="39811" y="373063"/>
                  <a:pt x="44846" y="373993"/>
                  <a:pt x="49336" y="376238"/>
                </a:cubicBezTo>
                <a:cubicBezTo>
                  <a:pt x="55686" y="379413"/>
                  <a:pt x="61586" y="383723"/>
                  <a:pt x="68386" y="385763"/>
                </a:cubicBezTo>
                <a:cubicBezTo>
                  <a:pt x="77635" y="388538"/>
                  <a:pt x="87305" y="390469"/>
                  <a:pt x="96961" y="390525"/>
                </a:cubicBezTo>
                <a:lnTo>
                  <a:pt x="1706686" y="395288"/>
                </a:lnTo>
                <a:cubicBezTo>
                  <a:pt x="2150634" y="419949"/>
                  <a:pt x="1763792" y="400050"/>
                  <a:pt x="2868736" y="400050"/>
                </a:cubicBezTo>
              </a:path>
            </a:pathLst>
          </a:custGeom>
          <a:noFill/>
          <a:ln w="254000"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66732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253" y="1178778"/>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7967378" cy="760959"/>
          </a:xfrm>
        </p:spPr>
        <p:txBody>
          <a:bodyPr/>
          <a:lstStyle/>
          <a:p>
            <a:pPr algn="l"/>
            <a:r>
              <a:rPr lang="nb-NO" dirty="0"/>
              <a:t>Kontrollørens kompetanse</a:t>
            </a:r>
          </a:p>
        </p:txBody>
      </p:sp>
      <p:sp>
        <p:nvSpPr>
          <p:cNvPr id="3" name="Plassholder for innhold 2"/>
          <p:cNvSpPr>
            <a:spLocks noGrp="1"/>
          </p:cNvSpPr>
          <p:nvPr>
            <p:ph idx="1"/>
          </p:nvPr>
        </p:nvSpPr>
        <p:spPr>
          <a:xfrm>
            <a:off x="579600" y="1178778"/>
            <a:ext cx="7368167" cy="5193803"/>
          </a:xfrm>
        </p:spPr>
        <p:txBody>
          <a:bodyPr>
            <a:noAutofit/>
          </a:bodyPr>
          <a:lstStyle/>
          <a:p>
            <a:pPr marL="355600" indent="-355600"/>
            <a:r>
              <a:rPr lang="nb-NO" sz="1800" dirty="0"/>
              <a:t>Både kontrollforetak og kontrollør skal være sertifisert innen området «kontroll» etter henholdsvis FG910 og FG900</a:t>
            </a:r>
            <a:r>
              <a:rPr lang="nb-NO" sz="1800" dirty="0" smtClean="0"/>
              <a:t>.</a:t>
            </a:r>
          </a:p>
          <a:p>
            <a:pPr marL="355600" indent="-355600"/>
            <a:endParaRPr lang="nb-NO" sz="1800" dirty="0"/>
          </a:p>
          <a:p>
            <a:pPr marL="355600" indent="-355600"/>
            <a:r>
              <a:rPr lang="nb-NO" sz="1800" dirty="0"/>
              <a:t>Kontrolløren skal ha spesialkompetanse hvor kontrollen krever dette. F.eks. </a:t>
            </a:r>
            <a:r>
              <a:rPr lang="nb-NO" sz="1800" dirty="0" smtClean="0"/>
              <a:t>ved kontroll av anlegg </a:t>
            </a:r>
            <a:r>
              <a:rPr lang="nb-NO" sz="1800" dirty="0"/>
              <a:t>hvor det er benyttet NFPA eller FM standarder eller hvor det inngår avanserte pumpeløsninger.</a:t>
            </a:r>
          </a:p>
          <a:p>
            <a:pPr marL="0" indent="0">
              <a:buNone/>
            </a:pPr>
            <a:r>
              <a:rPr lang="nb-NO" sz="2200" dirty="0"/>
              <a:t/>
            </a:r>
            <a:br>
              <a:rPr lang="nb-NO" sz="2200" dirty="0"/>
            </a:br>
            <a:endParaRPr lang="nb-NO" sz="2200"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6</a:t>
            </a:fld>
            <a:endParaRPr lang="nb-NO"/>
          </a:p>
        </p:txBody>
      </p:sp>
      <p:sp>
        <p:nvSpPr>
          <p:cNvPr id="8" name="Frihåndsform 7"/>
          <p:cNvSpPr/>
          <p:nvPr/>
        </p:nvSpPr>
        <p:spPr>
          <a:xfrm>
            <a:off x="8538185" y="2945423"/>
            <a:ext cx="2918192" cy="1688123"/>
          </a:xfrm>
          <a:custGeom>
            <a:avLst/>
            <a:gdLst>
              <a:gd name="connsiteX0" fmla="*/ 70339 w 2889867"/>
              <a:gd name="connsiteY0" fmla="*/ 0 h 1688123"/>
              <a:gd name="connsiteX1" fmla="*/ 808893 w 2889867"/>
              <a:gd name="connsiteY1" fmla="*/ 17584 h 1688123"/>
              <a:gd name="connsiteX2" fmla="*/ 2760785 w 2889867"/>
              <a:gd name="connsiteY2" fmla="*/ 35169 h 1688123"/>
              <a:gd name="connsiteX3" fmla="*/ 2795954 w 2889867"/>
              <a:gd name="connsiteY3" fmla="*/ 52754 h 1688123"/>
              <a:gd name="connsiteX4" fmla="*/ 2848708 w 2889867"/>
              <a:gd name="connsiteY4" fmla="*/ 70338 h 1688123"/>
              <a:gd name="connsiteX5" fmla="*/ 2848708 w 2889867"/>
              <a:gd name="connsiteY5" fmla="*/ 228600 h 1688123"/>
              <a:gd name="connsiteX6" fmla="*/ 1494693 w 2889867"/>
              <a:gd name="connsiteY6" fmla="*/ 211015 h 1688123"/>
              <a:gd name="connsiteX7" fmla="*/ 123093 w 2889867"/>
              <a:gd name="connsiteY7" fmla="*/ 228600 h 1688123"/>
              <a:gd name="connsiteX8" fmla="*/ 52754 w 2889867"/>
              <a:gd name="connsiteY8" fmla="*/ 281354 h 1688123"/>
              <a:gd name="connsiteX9" fmla="*/ 70339 w 2889867"/>
              <a:gd name="connsiteY9" fmla="*/ 351692 h 1688123"/>
              <a:gd name="connsiteX10" fmla="*/ 105508 w 2889867"/>
              <a:gd name="connsiteY10" fmla="*/ 386861 h 1688123"/>
              <a:gd name="connsiteX11" fmla="*/ 246185 w 2889867"/>
              <a:gd name="connsiteY11" fmla="*/ 422031 h 1688123"/>
              <a:gd name="connsiteX12" fmla="*/ 2813539 w 2889867"/>
              <a:gd name="connsiteY12" fmla="*/ 439615 h 1688123"/>
              <a:gd name="connsiteX13" fmla="*/ 2831123 w 2889867"/>
              <a:gd name="connsiteY13" fmla="*/ 597877 h 1688123"/>
              <a:gd name="connsiteX14" fmla="*/ 2303585 w 2889867"/>
              <a:gd name="connsiteY14" fmla="*/ 580292 h 1688123"/>
              <a:gd name="connsiteX15" fmla="*/ 931985 w 2889867"/>
              <a:gd name="connsiteY15" fmla="*/ 545123 h 1688123"/>
              <a:gd name="connsiteX16" fmla="*/ 351693 w 2889867"/>
              <a:gd name="connsiteY16" fmla="*/ 562707 h 1688123"/>
              <a:gd name="connsiteX17" fmla="*/ 228600 w 2889867"/>
              <a:gd name="connsiteY17" fmla="*/ 580292 h 1688123"/>
              <a:gd name="connsiteX18" fmla="*/ 35170 w 2889867"/>
              <a:gd name="connsiteY18" fmla="*/ 633046 h 1688123"/>
              <a:gd name="connsiteX19" fmla="*/ 0 w 2889867"/>
              <a:gd name="connsiteY19" fmla="*/ 650631 h 1688123"/>
              <a:gd name="connsiteX20" fmla="*/ 17585 w 2889867"/>
              <a:gd name="connsiteY20" fmla="*/ 685800 h 1688123"/>
              <a:gd name="connsiteX21" fmla="*/ 140677 w 2889867"/>
              <a:gd name="connsiteY21" fmla="*/ 738554 h 1688123"/>
              <a:gd name="connsiteX22" fmla="*/ 2215662 w 2889867"/>
              <a:gd name="connsiteY22" fmla="*/ 756138 h 1688123"/>
              <a:gd name="connsiteX23" fmla="*/ 2743200 w 2889867"/>
              <a:gd name="connsiteY23" fmla="*/ 773723 h 1688123"/>
              <a:gd name="connsiteX24" fmla="*/ 2795954 w 2889867"/>
              <a:gd name="connsiteY24" fmla="*/ 791307 h 1688123"/>
              <a:gd name="connsiteX25" fmla="*/ 2831123 w 2889867"/>
              <a:gd name="connsiteY25" fmla="*/ 879231 h 1688123"/>
              <a:gd name="connsiteX26" fmla="*/ 2813539 w 2889867"/>
              <a:gd name="connsiteY26" fmla="*/ 949569 h 1688123"/>
              <a:gd name="connsiteX27" fmla="*/ 2690446 w 2889867"/>
              <a:gd name="connsiteY27" fmla="*/ 1002323 h 1688123"/>
              <a:gd name="connsiteX28" fmla="*/ 1723293 w 2889867"/>
              <a:gd name="connsiteY28" fmla="*/ 984738 h 1688123"/>
              <a:gd name="connsiteX29" fmla="*/ 1617785 w 2889867"/>
              <a:gd name="connsiteY29" fmla="*/ 967154 h 1688123"/>
              <a:gd name="connsiteX30" fmla="*/ 1441939 w 2889867"/>
              <a:gd name="connsiteY30" fmla="*/ 949569 h 1688123"/>
              <a:gd name="connsiteX31" fmla="*/ 1143000 w 2889867"/>
              <a:gd name="connsiteY31" fmla="*/ 914400 h 1688123"/>
              <a:gd name="connsiteX32" fmla="*/ 439616 w 2889867"/>
              <a:gd name="connsiteY32" fmla="*/ 931984 h 1688123"/>
              <a:gd name="connsiteX33" fmla="*/ 316523 w 2889867"/>
              <a:gd name="connsiteY33" fmla="*/ 949569 h 1688123"/>
              <a:gd name="connsiteX34" fmla="*/ 281354 w 2889867"/>
              <a:gd name="connsiteY34" fmla="*/ 967154 h 1688123"/>
              <a:gd name="connsiteX35" fmla="*/ 175846 w 2889867"/>
              <a:gd name="connsiteY35" fmla="*/ 1002323 h 1688123"/>
              <a:gd name="connsiteX36" fmla="*/ 87923 w 2889867"/>
              <a:gd name="connsiteY36" fmla="*/ 1037492 h 1688123"/>
              <a:gd name="connsiteX37" fmla="*/ 140677 w 2889867"/>
              <a:gd name="connsiteY37" fmla="*/ 1107831 h 1688123"/>
              <a:gd name="connsiteX38" fmla="*/ 2532185 w 2889867"/>
              <a:gd name="connsiteY38" fmla="*/ 1125415 h 1688123"/>
              <a:gd name="connsiteX39" fmla="*/ 2760785 w 2889867"/>
              <a:gd name="connsiteY39" fmla="*/ 1160584 h 1688123"/>
              <a:gd name="connsiteX40" fmla="*/ 2813539 w 2889867"/>
              <a:gd name="connsiteY40" fmla="*/ 1178169 h 1688123"/>
              <a:gd name="connsiteX41" fmla="*/ 2866293 w 2889867"/>
              <a:gd name="connsiteY41" fmla="*/ 1248507 h 1688123"/>
              <a:gd name="connsiteX42" fmla="*/ 2760785 w 2889867"/>
              <a:gd name="connsiteY42" fmla="*/ 1301261 h 1688123"/>
              <a:gd name="connsiteX43" fmla="*/ 2532185 w 2889867"/>
              <a:gd name="connsiteY43" fmla="*/ 1318846 h 1688123"/>
              <a:gd name="connsiteX44" fmla="*/ 1688123 w 2889867"/>
              <a:gd name="connsiteY44" fmla="*/ 1336431 h 1688123"/>
              <a:gd name="connsiteX45" fmla="*/ 70339 w 2889867"/>
              <a:gd name="connsiteY45" fmla="*/ 1354015 h 1688123"/>
              <a:gd name="connsiteX46" fmla="*/ 35170 w 2889867"/>
              <a:gd name="connsiteY46" fmla="*/ 1371600 h 1688123"/>
              <a:gd name="connsiteX47" fmla="*/ 35170 w 2889867"/>
              <a:gd name="connsiteY47" fmla="*/ 1494692 h 1688123"/>
              <a:gd name="connsiteX48" fmla="*/ 105508 w 2889867"/>
              <a:gd name="connsiteY48" fmla="*/ 1529861 h 1688123"/>
              <a:gd name="connsiteX49" fmla="*/ 527539 w 2889867"/>
              <a:gd name="connsiteY49" fmla="*/ 1512277 h 1688123"/>
              <a:gd name="connsiteX50" fmla="*/ 2022231 w 2889867"/>
              <a:gd name="connsiteY50" fmla="*/ 1477107 h 1688123"/>
              <a:gd name="connsiteX51" fmla="*/ 2831123 w 2889867"/>
              <a:gd name="connsiteY51" fmla="*/ 1494692 h 1688123"/>
              <a:gd name="connsiteX52" fmla="*/ 2813539 w 2889867"/>
              <a:gd name="connsiteY52" fmla="*/ 1617784 h 1688123"/>
              <a:gd name="connsiteX53" fmla="*/ 2778370 w 2889867"/>
              <a:gd name="connsiteY53" fmla="*/ 1652954 h 1688123"/>
              <a:gd name="connsiteX54" fmla="*/ 2690446 w 2889867"/>
              <a:gd name="connsiteY54" fmla="*/ 1688123 h 1688123"/>
              <a:gd name="connsiteX55" fmla="*/ 457200 w 2889867"/>
              <a:gd name="connsiteY55" fmla="*/ 1670538 h 1688123"/>
              <a:gd name="connsiteX56" fmla="*/ 17585 w 2889867"/>
              <a:gd name="connsiteY56" fmla="*/ 1688123 h 168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89867" h="1688123">
                <a:moveTo>
                  <a:pt x="70339" y="0"/>
                </a:moveTo>
                <a:lnTo>
                  <a:pt x="808893" y="17584"/>
                </a:lnTo>
                <a:lnTo>
                  <a:pt x="2760785" y="35169"/>
                </a:lnTo>
                <a:cubicBezTo>
                  <a:pt x="2773890" y="35401"/>
                  <a:pt x="2783785" y="47886"/>
                  <a:pt x="2795954" y="52754"/>
                </a:cubicBezTo>
                <a:cubicBezTo>
                  <a:pt x="2813164" y="59638"/>
                  <a:pt x="2831123" y="64477"/>
                  <a:pt x="2848708" y="70338"/>
                </a:cubicBezTo>
                <a:cubicBezTo>
                  <a:pt x="2864339" y="101599"/>
                  <a:pt x="2932943" y="222120"/>
                  <a:pt x="2848708" y="228600"/>
                </a:cubicBezTo>
                <a:cubicBezTo>
                  <a:pt x="2398661" y="263219"/>
                  <a:pt x="1946031" y="216877"/>
                  <a:pt x="1494693" y="211015"/>
                </a:cubicBezTo>
                <a:lnTo>
                  <a:pt x="123093" y="228600"/>
                </a:lnTo>
                <a:cubicBezTo>
                  <a:pt x="97450" y="229241"/>
                  <a:pt x="66382" y="267725"/>
                  <a:pt x="52754" y="281354"/>
                </a:cubicBezTo>
                <a:cubicBezTo>
                  <a:pt x="58616" y="304800"/>
                  <a:pt x="59531" y="330076"/>
                  <a:pt x="70339" y="351692"/>
                </a:cubicBezTo>
                <a:cubicBezTo>
                  <a:pt x="77753" y="366521"/>
                  <a:pt x="92245" y="376914"/>
                  <a:pt x="105508" y="386861"/>
                </a:cubicBezTo>
                <a:cubicBezTo>
                  <a:pt x="140745" y="413289"/>
                  <a:pt x="214314" y="421612"/>
                  <a:pt x="246185" y="422031"/>
                </a:cubicBezTo>
                <a:lnTo>
                  <a:pt x="2813539" y="439615"/>
                </a:lnTo>
                <a:cubicBezTo>
                  <a:pt x="2862074" y="536687"/>
                  <a:pt x="2853849" y="484249"/>
                  <a:pt x="2831123" y="597877"/>
                </a:cubicBezTo>
                <a:lnTo>
                  <a:pt x="2303585" y="580292"/>
                </a:lnTo>
                <a:cubicBezTo>
                  <a:pt x="958481" y="551364"/>
                  <a:pt x="1599850" y="589646"/>
                  <a:pt x="931985" y="545123"/>
                </a:cubicBezTo>
                <a:lnTo>
                  <a:pt x="351693" y="562707"/>
                </a:lnTo>
                <a:cubicBezTo>
                  <a:pt x="310297" y="564777"/>
                  <a:pt x="269484" y="573478"/>
                  <a:pt x="228600" y="580292"/>
                </a:cubicBezTo>
                <a:cubicBezTo>
                  <a:pt x="170716" y="589940"/>
                  <a:pt x="86685" y="607289"/>
                  <a:pt x="35170" y="633046"/>
                </a:cubicBezTo>
                <a:lnTo>
                  <a:pt x="0" y="650631"/>
                </a:lnTo>
                <a:cubicBezTo>
                  <a:pt x="5862" y="662354"/>
                  <a:pt x="7350" y="677612"/>
                  <a:pt x="17585" y="685800"/>
                </a:cubicBezTo>
                <a:cubicBezTo>
                  <a:pt x="26832" y="693197"/>
                  <a:pt x="117977" y="738179"/>
                  <a:pt x="140677" y="738554"/>
                </a:cubicBezTo>
                <a:lnTo>
                  <a:pt x="2215662" y="756138"/>
                </a:lnTo>
                <a:cubicBezTo>
                  <a:pt x="2391508" y="762000"/>
                  <a:pt x="2567579" y="763079"/>
                  <a:pt x="2743200" y="773723"/>
                </a:cubicBezTo>
                <a:cubicBezTo>
                  <a:pt x="2761702" y="774844"/>
                  <a:pt x="2781125" y="780186"/>
                  <a:pt x="2795954" y="791307"/>
                </a:cubicBezTo>
                <a:cubicBezTo>
                  <a:pt x="2807454" y="799932"/>
                  <a:pt x="2829722" y="875027"/>
                  <a:pt x="2831123" y="879231"/>
                </a:cubicBezTo>
                <a:cubicBezTo>
                  <a:pt x="2825262" y="902677"/>
                  <a:pt x="2829011" y="931003"/>
                  <a:pt x="2813539" y="949569"/>
                </a:cubicBezTo>
                <a:cubicBezTo>
                  <a:pt x="2796825" y="969626"/>
                  <a:pt x="2718427" y="992996"/>
                  <a:pt x="2690446" y="1002323"/>
                </a:cubicBezTo>
                <a:lnTo>
                  <a:pt x="1723293" y="984738"/>
                </a:lnTo>
                <a:cubicBezTo>
                  <a:pt x="1687658" y="983570"/>
                  <a:pt x="1653164" y="971576"/>
                  <a:pt x="1617785" y="967154"/>
                </a:cubicBezTo>
                <a:cubicBezTo>
                  <a:pt x="1559332" y="959847"/>
                  <a:pt x="1500392" y="956876"/>
                  <a:pt x="1441939" y="949569"/>
                </a:cubicBezTo>
                <a:cubicBezTo>
                  <a:pt x="1065595" y="902525"/>
                  <a:pt x="1747771" y="969377"/>
                  <a:pt x="1143000" y="914400"/>
                </a:cubicBezTo>
                <a:lnTo>
                  <a:pt x="439616" y="931984"/>
                </a:lnTo>
                <a:cubicBezTo>
                  <a:pt x="398206" y="933746"/>
                  <a:pt x="356984" y="940578"/>
                  <a:pt x="316523" y="949569"/>
                </a:cubicBezTo>
                <a:cubicBezTo>
                  <a:pt x="303728" y="952412"/>
                  <a:pt x="293626" y="962552"/>
                  <a:pt x="281354" y="967154"/>
                </a:cubicBezTo>
                <a:cubicBezTo>
                  <a:pt x="246643" y="980171"/>
                  <a:pt x="209004" y="985744"/>
                  <a:pt x="175846" y="1002323"/>
                </a:cubicBezTo>
                <a:cubicBezTo>
                  <a:pt x="124098" y="1028196"/>
                  <a:pt x="153111" y="1015762"/>
                  <a:pt x="87923" y="1037492"/>
                </a:cubicBezTo>
                <a:cubicBezTo>
                  <a:pt x="97751" y="1066976"/>
                  <a:pt x="97345" y="1107203"/>
                  <a:pt x="140677" y="1107831"/>
                </a:cubicBezTo>
                <a:lnTo>
                  <a:pt x="2532185" y="1125415"/>
                </a:lnTo>
                <a:cubicBezTo>
                  <a:pt x="2571433" y="1131022"/>
                  <a:pt x="2716883" y="1150828"/>
                  <a:pt x="2760785" y="1160584"/>
                </a:cubicBezTo>
                <a:cubicBezTo>
                  <a:pt x="2778880" y="1164605"/>
                  <a:pt x="2795954" y="1172307"/>
                  <a:pt x="2813539" y="1178169"/>
                </a:cubicBezTo>
                <a:cubicBezTo>
                  <a:pt x="2826354" y="1190984"/>
                  <a:pt x="2866293" y="1223509"/>
                  <a:pt x="2866293" y="1248507"/>
                </a:cubicBezTo>
                <a:cubicBezTo>
                  <a:pt x="2866293" y="1303043"/>
                  <a:pt x="2790982" y="1297906"/>
                  <a:pt x="2760785" y="1301261"/>
                </a:cubicBezTo>
                <a:cubicBezTo>
                  <a:pt x="2684827" y="1309701"/>
                  <a:pt x="2608569" y="1316342"/>
                  <a:pt x="2532185" y="1318846"/>
                </a:cubicBezTo>
                <a:cubicBezTo>
                  <a:pt x="2250921" y="1328068"/>
                  <a:pt x="1969509" y="1332411"/>
                  <a:pt x="1688123" y="1336431"/>
                </a:cubicBezTo>
                <a:lnTo>
                  <a:pt x="70339" y="1354015"/>
                </a:lnTo>
                <a:cubicBezTo>
                  <a:pt x="58616" y="1359877"/>
                  <a:pt x="44438" y="1362332"/>
                  <a:pt x="35170" y="1371600"/>
                </a:cubicBezTo>
                <a:cubicBezTo>
                  <a:pt x="4580" y="1402190"/>
                  <a:pt x="14189" y="1465319"/>
                  <a:pt x="35170" y="1494692"/>
                </a:cubicBezTo>
                <a:cubicBezTo>
                  <a:pt x="50406" y="1516023"/>
                  <a:pt x="105508" y="1529861"/>
                  <a:pt x="105508" y="1529861"/>
                </a:cubicBezTo>
                <a:cubicBezTo>
                  <a:pt x="246185" y="1524000"/>
                  <a:pt x="386768" y="1515065"/>
                  <a:pt x="527539" y="1512277"/>
                </a:cubicBezTo>
                <a:cubicBezTo>
                  <a:pt x="2019577" y="1482732"/>
                  <a:pt x="1424160" y="1551867"/>
                  <a:pt x="2022231" y="1477107"/>
                </a:cubicBezTo>
                <a:cubicBezTo>
                  <a:pt x="2291862" y="1482969"/>
                  <a:pt x="2565592" y="1447486"/>
                  <a:pt x="2831123" y="1494692"/>
                </a:cubicBezTo>
                <a:cubicBezTo>
                  <a:pt x="2871930" y="1501947"/>
                  <a:pt x="2826646" y="1578464"/>
                  <a:pt x="2813539" y="1617784"/>
                </a:cubicBezTo>
                <a:cubicBezTo>
                  <a:pt x="2808296" y="1633512"/>
                  <a:pt x="2791633" y="1643007"/>
                  <a:pt x="2778370" y="1652954"/>
                </a:cubicBezTo>
                <a:cubicBezTo>
                  <a:pt x="2757674" y="1668476"/>
                  <a:pt x="2711718" y="1681032"/>
                  <a:pt x="2690446" y="1688123"/>
                </a:cubicBezTo>
                <a:lnTo>
                  <a:pt x="457200" y="1670538"/>
                </a:lnTo>
                <a:cubicBezTo>
                  <a:pt x="310544" y="1670538"/>
                  <a:pt x="164241" y="1688123"/>
                  <a:pt x="17585" y="1688123"/>
                </a:cubicBezTo>
              </a:path>
            </a:pathLst>
          </a:custGeom>
          <a:noFill/>
          <a:ln w="254000"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15199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253" y="1178778"/>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7967378" cy="760959"/>
          </a:xfrm>
        </p:spPr>
        <p:txBody>
          <a:bodyPr/>
          <a:lstStyle/>
          <a:p>
            <a:pPr algn="l"/>
            <a:r>
              <a:rPr lang="nb-NO" dirty="0"/>
              <a:t>Kontrollørens rolle</a:t>
            </a:r>
          </a:p>
        </p:txBody>
      </p:sp>
      <p:sp>
        <p:nvSpPr>
          <p:cNvPr id="3" name="Plassholder for innhold 2"/>
          <p:cNvSpPr>
            <a:spLocks noGrp="1"/>
          </p:cNvSpPr>
          <p:nvPr>
            <p:ph idx="1"/>
          </p:nvPr>
        </p:nvSpPr>
        <p:spPr>
          <a:xfrm>
            <a:off x="579601" y="1178778"/>
            <a:ext cx="7227968" cy="5193803"/>
          </a:xfrm>
        </p:spPr>
        <p:txBody>
          <a:bodyPr>
            <a:noAutofit/>
          </a:bodyPr>
          <a:lstStyle/>
          <a:p>
            <a:pPr marL="355600" indent="-355600"/>
            <a:r>
              <a:rPr lang="nb-NO" sz="1800" dirty="0"/>
              <a:t>Kontrolløren skal påvise anleggets ytelse og funksjonalitet knyttet til bygningsmessige, bruksmessige og slokketekniske forhold</a:t>
            </a:r>
            <a:r>
              <a:rPr lang="nb-NO" sz="1800" dirty="0" smtClean="0"/>
              <a:t>.</a:t>
            </a:r>
          </a:p>
          <a:p>
            <a:pPr marL="355600" indent="-355600"/>
            <a:endParaRPr lang="nb-NO" sz="1800" dirty="0"/>
          </a:p>
          <a:p>
            <a:pPr marL="355600" indent="-355600"/>
            <a:r>
              <a:rPr lang="nb-NO" sz="1800" dirty="0"/>
              <a:t>Kontrolløren skal anmerke avvik i forhold til gjeldende installasjonsstandard og oppsummere disse i en kontrollrapport som registreres i databasen FG-kontroll</a:t>
            </a:r>
            <a:r>
              <a:rPr lang="nb-NO" sz="1800" dirty="0" smtClean="0"/>
              <a:t>.</a:t>
            </a:r>
          </a:p>
          <a:p>
            <a:pPr marL="355600" indent="-355600"/>
            <a:endParaRPr lang="nb-NO" sz="1800" dirty="0"/>
          </a:p>
          <a:p>
            <a:pPr marL="355600" indent="-355600"/>
            <a:r>
              <a:rPr lang="nb-NO" sz="1800" dirty="0"/>
              <a:t>Eksisterende rapporter i FG-kontroll kan benyttes som grunnlag for rutinekontroll, men kontrollforetaket må verifisere eksisterende opplysninger og vil bli tildelt eierskap til innhold i ny rapport.</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7</a:t>
            </a:fld>
            <a:endParaRPr lang="nb-NO"/>
          </a:p>
        </p:txBody>
      </p:sp>
      <p:sp>
        <p:nvSpPr>
          <p:cNvPr id="5" name="Frihåndsform 4"/>
          <p:cNvSpPr/>
          <p:nvPr/>
        </p:nvSpPr>
        <p:spPr>
          <a:xfrm>
            <a:off x="8592895" y="4906107"/>
            <a:ext cx="2866292" cy="527539"/>
          </a:xfrm>
          <a:custGeom>
            <a:avLst/>
            <a:gdLst>
              <a:gd name="connsiteX0" fmla="*/ 17585 w 2866292"/>
              <a:gd name="connsiteY0" fmla="*/ 0 h 527539"/>
              <a:gd name="connsiteX1" fmla="*/ 2760785 w 2866292"/>
              <a:gd name="connsiteY1" fmla="*/ 17585 h 527539"/>
              <a:gd name="connsiteX2" fmla="*/ 2831123 w 2866292"/>
              <a:gd name="connsiteY2" fmla="*/ 87923 h 527539"/>
              <a:gd name="connsiteX3" fmla="*/ 2866292 w 2866292"/>
              <a:gd name="connsiteY3" fmla="*/ 105508 h 527539"/>
              <a:gd name="connsiteX4" fmla="*/ 2848708 w 2866292"/>
              <a:gd name="connsiteY4" fmla="*/ 140677 h 527539"/>
              <a:gd name="connsiteX5" fmla="*/ 2743200 w 2866292"/>
              <a:gd name="connsiteY5" fmla="*/ 175847 h 527539"/>
              <a:gd name="connsiteX6" fmla="*/ 2497016 w 2866292"/>
              <a:gd name="connsiteY6" fmla="*/ 158262 h 527539"/>
              <a:gd name="connsiteX7" fmla="*/ 246185 w 2866292"/>
              <a:gd name="connsiteY7" fmla="*/ 158262 h 527539"/>
              <a:gd name="connsiteX8" fmla="*/ 140677 w 2866292"/>
              <a:gd name="connsiteY8" fmla="*/ 175847 h 527539"/>
              <a:gd name="connsiteX9" fmla="*/ 105508 w 2866292"/>
              <a:gd name="connsiteY9" fmla="*/ 211016 h 527539"/>
              <a:gd name="connsiteX10" fmla="*/ 70339 w 2866292"/>
              <a:gd name="connsiteY10" fmla="*/ 228600 h 527539"/>
              <a:gd name="connsiteX11" fmla="*/ 52754 w 2866292"/>
              <a:gd name="connsiteY11" fmla="*/ 263770 h 527539"/>
              <a:gd name="connsiteX12" fmla="*/ 17585 w 2866292"/>
              <a:gd name="connsiteY12" fmla="*/ 281354 h 527539"/>
              <a:gd name="connsiteX13" fmla="*/ 0 w 2866292"/>
              <a:gd name="connsiteY13" fmla="*/ 334108 h 527539"/>
              <a:gd name="connsiteX14" fmla="*/ 17585 w 2866292"/>
              <a:gd name="connsiteY14" fmla="*/ 369277 h 527539"/>
              <a:gd name="connsiteX15" fmla="*/ 52754 w 2866292"/>
              <a:gd name="connsiteY15" fmla="*/ 386862 h 527539"/>
              <a:gd name="connsiteX16" fmla="*/ 281354 w 2866292"/>
              <a:gd name="connsiteY16" fmla="*/ 369277 h 527539"/>
              <a:gd name="connsiteX17" fmla="*/ 2831123 w 2866292"/>
              <a:gd name="connsiteY17" fmla="*/ 351693 h 527539"/>
              <a:gd name="connsiteX18" fmla="*/ 2831123 w 2866292"/>
              <a:gd name="connsiteY18" fmla="*/ 474785 h 527539"/>
              <a:gd name="connsiteX19" fmla="*/ 2690446 w 2866292"/>
              <a:gd name="connsiteY19" fmla="*/ 527539 h 527539"/>
              <a:gd name="connsiteX20" fmla="*/ 17585 w 2866292"/>
              <a:gd name="connsiteY20" fmla="*/ 527539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6292" h="527539">
                <a:moveTo>
                  <a:pt x="17585" y="0"/>
                </a:moveTo>
                <a:lnTo>
                  <a:pt x="2760785" y="17585"/>
                </a:lnTo>
                <a:cubicBezTo>
                  <a:pt x="2793926" y="18621"/>
                  <a:pt x="2801466" y="73094"/>
                  <a:pt x="2831123" y="87923"/>
                </a:cubicBezTo>
                <a:lnTo>
                  <a:pt x="2866292" y="105508"/>
                </a:lnTo>
                <a:cubicBezTo>
                  <a:pt x="2860431" y="117231"/>
                  <a:pt x="2860088" y="134174"/>
                  <a:pt x="2848708" y="140677"/>
                </a:cubicBezTo>
                <a:cubicBezTo>
                  <a:pt x="2816521" y="159070"/>
                  <a:pt x="2743200" y="175847"/>
                  <a:pt x="2743200" y="175847"/>
                </a:cubicBezTo>
                <a:cubicBezTo>
                  <a:pt x="2661139" y="169985"/>
                  <a:pt x="2579251" y="160681"/>
                  <a:pt x="2497016" y="158262"/>
                </a:cubicBezTo>
                <a:cubicBezTo>
                  <a:pt x="1464768" y="127901"/>
                  <a:pt x="1382978" y="142900"/>
                  <a:pt x="246185" y="158262"/>
                </a:cubicBezTo>
                <a:cubicBezTo>
                  <a:pt x="211016" y="164124"/>
                  <a:pt x="174061" y="163328"/>
                  <a:pt x="140677" y="175847"/>
                </a:cubicBezTo>
                <a:cubicBezTo>
                  <a:pt x="125154" y="181668"/>
                  <a:pt x="118771" y="201069"/>
                  <a:pt x="105508" y="211016"/>
                </a:cubicBezTo>
                <a:cubicBezTo>
                  <a:pt x="95023" y="218880"/>
                  <a:pt x="82062" y="222739"/>
                  <a:pt x="70339" y="228600"/>
                </a:cubicBezTo>
                <a:cubicBezTo>
                  <a:pt x="64477" y="240323"/>
                  <a:pt x="62022" y="254502"/>
                  <a:pt x="52754" y="263770"/>
                </a:cubicBezTo>
                <a:cubicBezTo>
                  <a:pt x="43486" y="273038"/>
                  <a:pt x="25449" y="270869"/>
                  <a:pt x="17585" y="281354"/>
                </a:cubicBezTo>
                <a:cubicBezTo>
                  <a:pt x="6463" y="296183"/>
                  <a:pt x="5862" y="316523"/>
                  <a:pt x="0" y="334108"/>
                </a:cubicBezTo>
                <a:cubicBezTo>
                  <a:pt x="5862" y="345831"/>
                  <a:pt x="8317" y="360009"/>
                  <a:pt x="17585" y="369277"/>
                </a:cubicBezTo>
                <a:cubicBezTo>
                  <a:pt x="26853" y="378545"/>
                  <a:pt x="39647" y="386862"/>
                  <a:pt x="52754" y="386862"/>
                </a:cubicBezTo>
                <a:cubicBezTo>
                  <a:pt x="129179" y="386862"/>
                  <a:pt x="205154" y="375139"/>
                  <a:pt x="281354" y="369277"/>
                </a:cubicBezTo>
                <a:cubicBezTo>
                  <a:pt x="1233162" y="178916"/>
                  <a:pt x="397426" y="333665"/>
                  <a:pt x="2831123" y="351693"/>
                </a:cubicBezTo>
                <a:cubicBezTo>
                  <a:pt x="2852716" y="394878"/>
                  <a:pt x="2872619" y="416690"/>
                  <a:pt x="2831123" y="474785"/>
                </a:cubicBezTo>
                <a:cubicBezTo>
                  <a:pt x="2816711" y="494962"/>
                  <a:pt x="2714724" y="527383"/>
                  <a:pt x="2690446" y="527539"/>
                </a:cubicBezTo>
                <a:lnTo>
                  <a:pt x="17585" y="527539"/>
                </a:lnTo>
              </a:path>
            </a:pathLst>
          </a:custGeom>
          <a:noFill/>
          <a:ln w="254000"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2931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253" y="1165708"/>
            <a:ext cx="3559993" cy="5194800"/>
          </a:xfrm>
          <a:prstGeom prst="rect">
            <a:avLst/>
          </a:prstGeom>
          <a:ln>
            <a:solidFill>
              <a:schemeClr val="bg1">
                <a:lumMod val="65000"/>
              </a:schemeClr>
            </a:solidFill>
          </a:ln>
        </p:spPr>
      </p:pic>
      <p:sp>
        <p:nvSpPr>
          <p:cNvPr id="2" name="Tittel 1"/>
          <p:cNvSpPr>
            <a:spLocks noGrp="1"/>
          </p:cNvSpPr>
          <p:nvPr>
            <p:ph type="title"/>
          </p:nvPr>
        </p:nvSpPr>
        <p:spPr>
          <a:xfrm>
            <a:off x="579599" y="261026"/>
            <a:ext cx="7967378" cy="760959"/>
          </a:xfrm>
        </p:spPr>
        <p:txBody>
          <a:bodyPr/>
          <a:lstStyle/>
          <a:p>
            <a:pPr algn="l"/>
            <a:r>
              <a:rPr lang="nb-NO" dirty="0"/>
              <a:t>Kontrollomfang</a:t>
            </a:r>
          </a:p>
        </p:txBody>
      </p:sp>
      <p:sp>
        <p:nvSpPr>
          <p:cNvPr id="3" name="Plassholder for innhold 2"/>
          <p:cNvSpPr>
            <a:spLocks noGrp="1"/>
          </p:cNvSpPr>
          <p:nvPr>
            <p:ph idx="1"/>
          </p:nvPr>
        </p:nvSpPr>
        <p:spPr>
          <a:xfrm>
            <a:off x="579600" y="1178778"/>
            <a:ext cx="7456569" cy="5193803"/>
          </a:xfrm>
        </p:spPr>
        <p:txBody>
          <a:bodyPr>
            <a:noAutofit/>
          </a:bodyPr>
          <a:lstStyle/>
          <a:p>
            <a:pPr marL="0" indent="0">
              <a:buNone/>
            </a:pPr>
            <a:r>
              <a:rPr lang="nb-NO" sz="1800" dirty="0"/>
              <a:t>Kontroll skal omfatte:</a:t>
            </a:r>
          </a:p>
          <a:p>
            <a:pPr marL="457200" indent="-457200">
              <a:buFont typeface="+mj-lt"/>
              <a:buAutoNum type="alphaLcParenR"/>
            </a:pPr>
            <a:r>
              <a:rPr lang="nb-NO" sz="1800" dirty="0"/>
              <a:t>befaring av alle arealer som anlegget dekker.</a:t>
            </a:r>
          </a:p>
          <a:p>
            <a:pPr marL="714375" lvl="1" indent="-266700"/>
            <a:r>
              <a:rPr lang="nb-NO" dirty="0"/>
              <a:t>Kontroll skal omfatte forhold som er tilgjengelig uten å måtte bryte bygningstekniske konstruksjoner.</a:t>
            </a:r>
          </a:p>
          <a:p>
            <a:pPr marL="714375" lvl="1" indent="-266700"/>
            <a:r>
              <a:rPr lang="nb-NO" dirty="0"/>
              <a:t>Kontrollen skal omfatte </a:t>
            </a:r>
            <a:r>
              <a:rPr lang="nb-NO" dirty="0" err="1"/>
              <a:t>inspiserbare</a:t>
            </a:r>
            <a:r>
              <a:rPr lang="nb-NO" dirty="0"/>
              <a:t> hulrom</a:t>
            </a:r>
            <a:r>
              <a:rPr lang="nb-NO" dirty="0" smtClean="0"/>
              <a:t>.</a:t>
            </a:r>
          </a:p>
          <a:p>
            <a:pPr marL="714375" lvl="1" indent="-266700"/>
            <a:endParaRPr lang="nb-NO" dirty="0"/>
          </a:p>
          <a:p>
            <a:pPr marL="457200" indent="-457200">
              <a:buFont typeface="+mj-lt"/>
              <a:buAutoNum type="alphaLcParenR"/>
            </a:pPr>
            <a:r>
              <a:rPr lang="nb-NO" sz="1800" dirty="0"/>
              <a:t>funksjonsprøving av komponenter.</a:t>
            </a:r>
          </a:p>
          <a:p>
            <a:endParaRPr lang="nb-NO" sz="1800" dirty="0"/>
          </a:p>
          <a:p>
            <a:pPr marL="0" indent="0">
              <a:buNone/>
            </a:pPr>
            <a:r>
              <a:rPr lang="nb-NO" sz="1800" dirty="0"/>
              <a:t>Detaljert beskrivelse av kontrollomfang er gitt i den </a:t>
            </a:r>
            <a:r>
              <a:rPr lang="nb-NO" sz="1800" dirty="0" smtClean="0"/>
              <a:t>systemspesifikke </a:t>
            </a:r>
            <a:r>
              <a:rPr lang="nb-NO" sz="1800" dirty="0"/>
              <a:t>delen i form av sjekklister og tilhørende veiledningsskjema.</a:t>
            </a:r>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8</a:t>
            </a:fld>
            <a:endParaRPr lang="nb-NO"/>
          </a:p>
        </p:txBody>
      </p:sp>
      <p:sp>
        <p:nvSpPr>
          <p:cNvPr id="8" name="Frihåndsform 7"/>
          <p:cNvSpPr/>
          <p:nvPr/>
        </p:nvSpPr>
        <p:spPr>
          <a:xfrm>
            <a:off x="8632368" y="2620108"/>
            <a:ext cx="2769762" cy="2294791"/>
          </a:xfrm>
          <a:custGeom>
            <a:avLst/>
            <a:gdLst>
              <a:gd name="connsiteX0" fmla="*/ 70339 w 2889867"/>
              <a:gd name="connsiteY0" fmla="*/ 0 h 1688123"/>
              <a:gd name="connsiteX1" fmla="*/ 808893 w 2889867"/>
              <a:gd name="connsiteY1" fmla="*/ 17584 h 1688123"/>
              <a:gd name="connsiteX2" fmla="*/ 2760785 w 2889867"/>
              <a:gd name="connsiteY2" fmla="*/ 35169 h 1688123"/>
              <a:gd name="connsiteX3" fmla="*/ 2795954 w 2889867"/>
              <a:gd name="connsiteY3" fmla="*/ 52754 h 1688123"/>
              <a:gd name="connsiteX4" fmla="*/ 2848708 w 2889867"/>
              <a:gd name="connsiteY4" fmla="*/ 70338 h 1688123"/>
              <a:gd name="connsiteX5" fmla="*/ 2848708 w 2889867"/>
              <a:gd name="connsiteY5" fmla="*/ 228600 h 1688123"/>
              <a:gd name="connsiteX6" fmla="*/ 1494693 w 2889867"/>
              <a:gd name="connsiteY6" fmla="*/ 211015 h 1688123"/>
              <a:gd name="connsiteX7" fmla="*/ 123093 w 2889867"/>
              <a:gd name="connsiteY7" fmla="*/ 228600 h 1688123"/>
              <a:gd name="connsiteX8" fmla="*/ 52754 w 2889867"/>
              <a:gd name="connsiteY8" fmla="*/ 281354 h 1688123"/>
              <a:gd name="connsiteX9" fmla="*/ 70339 w 2889867"/>
              <a:gd name="connsiteY9" fmla="*/ 351692 h 1688123"/>
              <a:gd name="connsiteX10" fmla="*/ 105508 w 2889867"/>
              <a:gd name="connsiteY10" fmla="*/ 386861 h 1688123"/>
              <a:gd name="connsiteX11" fmla="*/ 246185 w 2889867"/>
              <a:gd name="connsiteY11" fmla="*/ 422031 h 1688123"/>
              <a:gd name="connsiteX12" fmla="*/ 2813539 w 2889867"/>
              <a:gd name="connsiteY12" fmla="*/ 439615 h 1688123"/>
              <a:gd name="connsiteX13" fmla="*/ 2831123 w 2889867"/>
              <a:gd name="connsiteY13" fmla="*/ 597877 h 1688123"/>
              <a:gd name="connsiteX14" fmla="*/ 2303585 w 2889867"/>
              <a:gd name="connsiteY14" fmla="*/ 580292 h 1688123"/>
              <a:gd name="connsiteX15" fmla="*/ 931985 w 2889867"/>
              <a:gd name="connsiteY15" fmla="*/ 545123 h 1688123"/>
              <a:gd name="connsiteX16" fmla="*/ 351693 w 2889867"/>
              <a:gd name="connsiteY16" fmla="*/ 562707 h 1688123"/>
              <a:gd name="connsiteX17" fmla="*/ 228600 w 2889867"/>
              <a:gd name="connsiteY17" fmla="*/ 580292 h 1688123"/>
              <a:gd name="connsiteX18" fmla="*/ 35170 w 2889867"/>
              <a:gd name="connsiteY18" fmla="*/ 633046 h 1688123"/>
              <a:gd name="connsiteX19" fmla="*/ 0 w 2889867"/>
              <a:gd name="connsiteY19" fmla="*/ 650631 h 1688123"/>
              <a:gd name="connsiteX20" fmla="*/ 17585 w 2889867"/>
              <a:gd name="connsiteY20" fmla="*/ 685800 h 1688123"/>
              <a:gd name="connsiteX21" fmla="*/ 140677 w 2889867"/>
              <a:gd name="connsiteY21" fmla="*/ 738554 h 1688123"/>
              <a:gd name="connsiteX22" fmla="*/ 2215662 w 2889867"/>
              <a:gd name="connsiteY22" fmla="*/ 756138 h 1688123"/>
              <a:gd name="connsiteX23" fmla="*/ 2743200 w 2889867"/>
              <a:gd name="connsiteY23" fmla="*/ 773723 h 1688123"/>
              <a:gd name="connsiteX24" fmla="*/ 2795954 w 2889867"/>
              <a:gd name="connsiteY24" fmla="*/ 791307 h 1688123"/>
              <a:gd name="connsiteX25" fmla="*/ 2831123 w 2889867"/>
              <a:gd name="connsiteY25" fmla="*/ 879231 h 1688123"/>
              <a:gd name="connsiteX26" fmla="*/ 2813539 w 2889867"/>
              <a:gd name="connsiteY26" fmla="*/ 949569 h 1688123"/>
              <a:gd name="connsiteX27" fmla="*/ 2690446 w 2889867"/>
              <a:gd name="connsiteY27" fmla="*/ 1002323 h 1688123"/>
              <a:gd name="connsiteX28" fmla="*/ 1723293 w 2889867"/>
              <a:gd name="connsiteY28" fmla="*/ 984738 h 1688123"/>
              <a:gd name="connsiteX29" fmla="*/ 1617785 w 2889867"/>
              <a:gd name="connsiteY29" fmla="*/ 967154 h 1688123"/>
              <a:gd name="connsiteX30" fmla="*/ 1441939 w 2889867"/>
              <a:gd name="connsiteY30" fmla="*/ 949569 h 1688123"/>
              <a:gd name="connsiteX31" fmla="*/ 1143000 w 2889867"/>
              <a:gd name="connsiteY31" fmla="*/ 914400 h 1688123"/>
              <a:gd name="connsiteX32" fmla="*/ 439616 w 2889867"/>
              <a:gd name="connsiteY32" fmla="*/ 931984 h 1688123"/>
              <a:gd name="connsiteX33" fmla="*/ 316523 w 2889867"/>
              <a:gd name="connsiteY33" fmla="*/ 949569 h 1688123"/>
              <a:gd name="connsiteX34" fmla="*/ 281354 w 2889867"/>
              <a:gd name="connsiteY34" fmla="*/ 967154 h 1688123"/>
              <a:gd name="connsiteX35" fmla="*/ 175846 w 2889867"/>
              <a:gd name="connsiteY35" fmla="*/ 1002323 h 1688123"/>
              <a:gd name="connsiteX36" fmla="*/ 87923 w 2889867"/>
              <a:gd name="connsiteY36" fmla="*/ 1037492 h 1688123"/>
              <a:gd name="connsiteX37" fmla="*/ 140677 w 2889867"/>
              <a:gd name="connsiteY37" fmla="*/ 1107831 h 1688123"/>
              <a:gd name="connsiteX38" fmla="*/ 2532185 w 2889867"/>
              <a:gd name="connsiteY38" fmla="*/ 1125415 h 1688123"/>
              <a:gd name="connsiteX39" fmla="*/ 2760785 w 2889867"/>
              <a:gd name="connsiteY39" fmla="*/ 1160584 h 1688123"/>
              <a:gd name="connsiteX40" fmla="*/ 2813539 w 2889867"/>
              <a:gd name="connsiteY40" fmla="*/ 1178169 h 1688123"/>
              <a:gd name="connsiteX41" fmla="*/ 2866293 w 2889867"/>
              <a:gd name="connsiteY41" fmla="*/ 1248507 h 1688123"/>
              <a:gd name="connsiteX42" fmla="*/ 2760785 w 2889867"/>
              <a:gd name="connsiteY42" fmla="*/ 1301261 h 1688123"/>
              <a:gd name="connsiteX43" fmla="*/ 2532185 w 2889867"/>
              <a:gd name="connsiteY43" fmla="*/ 1318846 h 1688123"/>
              <a:gd name="connsiteX44" fmla="*/ 1688123 w 2889867"/>
              <a:gd name="connsiteY44" fmla="*/ 1336431 h 1688123"/>
              <a:gd name="connsiteX45" fmla="*/ 70339 w 2889867"/>
              <a:gd name="connsiteY45" fmla="*/ 1354015 h 1688123"/>
              <a:gd name="connsiteX46" fmla="*/ 35170 w 2889867"/>
              <a:gd name="connsiteY46" fmla="*/ 1371600 h 1688123"/>
              <a:gd name="connsiteX47" fmla="*/ 35170 w 2889867"/>
              <a:gd name="connsiteY47" fmla="*/ 1494692 h 1688123"/>
              <a:gd name="connsiteX48" fmla="*/ 105508 w 2889867"/>
              <a:gd name="connsiteY48" fmla="*/ 1529861 h 1688123"/>
              <a:gd name="connsiteX49" fmla="*/ 527539 w 2889867"/>
              <a:gd name="connsiteY49" fmla="*/ 1512277 h 1688123"/>
              <a:gd name="connsiteX50" fmla="*/ 2022231 w 2889867"/>
              <a:gd name="connsiteY50" fmla="*/ 1477107 h 1688123"/>
              <a:gd name="connsiteX51" fmla="*/ 2831123 w 2889867"/>
              <a:gd name="connsiteY51" fmla="*/ 1494692 h 1688123"/>
              <a:gd name="connsiteX52" fmla="*/ 2813539 w 2889867"/>
              <a:gd name="connsiteY52" fmla="*/ 1617784 h 1688123"/>
              <a:gd name="connsiteX53" fmla="*/ 2778370 w 2889867"/>
              <a:gd name="connsiteY53" fmla="*/ 1652954 h 1688123"/>
              <a:gd name="connsiteX54" fmla="*/ 2690446 w 2889867"/>
              <a:gd name="connsiteY54" fmla="*/ 1688123 h 1688123"/>
              <a:gd name="connsiteX55" fmla="*/ 457200 w 2889867"/>
              <a:gd name="connsiteY55" fmla="*/ 1670538 h 1688123"/>
              <a:gd name="connsiteX56" fmla="*/ 17585 w 2889867"/>
              <a:gd name="connsiteY56" fmla="*/ 1688123 h 168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89867" h="1688123">
                <a:moveTo>
                  <a:pt x="70339" y="0"/>
                </a:moveTo>
                <a:lnTo>
                  <a:pt x="808893" y="17584"/>
                </a:lnTo>
                <a:lnTo>
                  <a:pt x="2760785" y="35169"/>
                </a:lnTo>
                <a:cubicBezTo>
                  <a:pt x="2773890" y="35401"/>
                  <a:pt x="2783785" y="47886"/>
                  <a:pt x="2795954" y="52754"/>
                </a:cubicBezTo>
                <a:cubicBezTo>
                  <a:pt x="2813164" y="59638"/>
                  <a:pt x="2831123" y="64477"/>
                  <a:pt x="2848708" y="70338"/>
                </a:cubicBezTo>
                <a:cubicBezTo>
                  <a:pt x="2864339" y="101599"/>
                  <a:pt x="2932943" y="222120"/>
                  <a:pt x="2848708" y="228600"/>
                </a:cubicBezTo>
                <a:cubicBezTo>
                  <a:pt x="2398661" y="263219"/>
                  <a:pt x="1946031" y="216877"/>
                  <a:pt x="1494693" y="211015"/>
                </a:cubicBezTo>
                <a:lnTo>
                  <a:pt x="123093" y="228600"/>
                </a:lnTo>
                <a:cubicBezTo>
                  <a:pt x="97450" y="229241"/>
                  <a:pt x="66382" y="267725"/>
                  <a:pt x="52754" y="281354"/>
                </a:cubicBezTo>
                <a:cubicBezTo>
                  <a:pt x="58616" y="304800"/>
                  <a:pt x="59531" y="330076"/>
                  <a:pt x="70339" y="351692"/>
                </a:cubicBezTo>
                <a:cubicBezTo>
                  <a:pt x="77753" y="366521"/>
                  <a:pt x="92245" y="376914"/>
                  <a:pt x="105508" y="386861"/>
                </a:cubicBezTo>
                <a:cubicBezTo>
                  <a:pt x="140745" y="413289"/>
                  <a:pt x="214314" y="421612"/>
                  <a:pt x="246185" y="422031"/>
                </a:cubicBezTo>
                <a:lnTo>
                  <a:pt x="2813539" y="439615"/>
                </a:lnTo>
                <a:cubicBezTo>
                  <a:pt x="2862074" y="536687"/>
                  <a:pt x="2853849" y="484249"/>
                  <a:pt x="2831123" y="597877"/>
                </a:cubicBezTo>
                <a:lnTo>
                  <a:pt x="2303585" y="580292"/>
                </a:lnTo>
                <a:cubicBezTo>
                  <a:pt x="958481" y="551364"/>
                  <a:pt x="1599850" y="589646"/>
                  <a:pt x="931985" y="545123"/>
                </a:cubicBezTo>
                <a:lnTo>
                  <a:pt x="351693" y="562707"/>
                </a:lnTo>
                <a:cubicBezTo>
                  <a:pt x="310297" y="564777"/>
                  <a:pt x="269484" y="573478"/>
                  <a:pt x="228600" y="580292"/>
                </a:cubicBezTo>
                <a:cubicBezTo>
                  <a:pt x="170716" y="589940"/>
                  <a:pt x="86685" y="607289"/>
                  <a:pt x="35170" y="633046"/>
                </a:cubicBezTo>
                <a:lnTo>
                  <a:pt x="0" y="650631"/>
                </a:lnTo>
                <a:cubicBezTo>
                  <a:pt x="5862" y="662354"/>
                  <a:pt x="7350" y="677612"/>
                  <a:pt x="17585" y="685800"/>
                </a:cubicBezTo>
                <a:cubicBezTo>
                  <a:pt x="26832" y="693197"/>
                  <a:pt x="117977" y="738179"/>
                  <a:pt x="140677" y="738554"/>
                </a:cubicBezTo>
                <a:lnTo>
                  <a:pt x="2215662" y="756138"/>
                </a:lnTo>
                <a:cubicBezTo>
                  <a:pt x="2391508" y="762000"/>
                  <a:pt x="2567579" y="763079"/>
                  <a:pt x="2743200" y="773723"/>
                </a:cubicBezTo>
                <a:cubicBezTo>
                  <a:pt x="2761702" y="774844"/>
                  <a:pt x="2781125" y="780186"/>
                  <a:pt x="2795954" y="791307"/>
                </a:cubicBezTo>
                <a:cubicBezTo>
                  <a:pt x="2807454" y="799932"/>
                  <a:pt x="2829722" y="875027"/>
                  <a:pt x="2831123" y="879231"/>
                </a:cubicBezTo>
                <a:cubicBezTo>
                  <a:pt x="2825262" y="902677"/>
                  <a:pt x="2829011" y="931003"/>
                  <a:pt x="2813539" y="949569"/>
                </a:cubicBezTo>
                <a:cubicBezTo>
                  <a:pt x="2796825" y="969626"/>
                  <a:pt x="2718427" y="992996"/>
                  <a:pt x="2690446" y="1002323"/>
                </a:cubicBezTo>
                <a:lnTo>
                  <a:pt x="1723293" y="984738"/>
                </a:lnTo>
                <a:cubicBezTo>
                  <a:pt x="1687658" y="983570"/>
                  <a:pt x="1653164" y="971576"/>
                  <a:pt x="1617785" y="967154"/>
                </a:cubicBezTo>
                <a:cubicBezTo>
                  <a:pt x="1559332" y="959847"/>
                  <a:pt x="1500392" y="956876"/>
                  <a:pt x="1441939" y="949569"/>
                </a:cubicBezTo>
                <a:cubicBezTo>
                  <a:pt x="1065595" y="902525"/>
                  <a:pt x="1747771" y="969377"/>
                  <a:pt x="1143000" y="914400"/>
                </a:cubicBezTo>
                <a:lnTo>
                  <a:pt x="439616" y="931984"/>
                </a:lnTo>
                <a:cubicBezTo>
                  <a:pt x="398206" y="933746"/>
                  <a:pt x="356984" y="940578"/>
                  <a:pt x="316523" y="949569"/>
                </a:cubicBezTo>
                <a:cubicBezTo>
                  <a:pt x="303728" y="952412"/>
                  <a:pt x="293626" y="962552"/>
                  <a:pt x="281354" y="967154"/>
                </a:cubicBezTo>
                <a:cubicBezTo>
                  <a:pt x="246643" y="980171"/>
                  <a:pt x="209004" y="985744"/>
                  <a:pt x="175846" y="1002323"/>
                </a:cubicBezTo>
                <a:cubicBezTo>
                  <a:pt x="124098" y="1028196"/>
                  <a:pt x="153111" y="1015762"/>
                  <a:pt x="87923" y="1037492"/>
                </a:cubicBezTo>
                <a:cubicBezTo>
                  <a:pt x="97751" y="1066976"/>
                  <a:pt x="97345" y="1107203"/>
                  <a:pt x="140677" y="1107831"/>
                </a:cubicBezTo>
                <a:lnTo>
                  <a:pt x="2532185" y="1125415"/>
                </a:lnTo>
                <a:cubicBezTo>
                  <a:pt x="2571433" y="1131022"/>
                  <a:pt x="2716883" y="1150828"/>
                  <a:pt x="2760785" y="1160584"/>
                </a:cubicBezTo>
                <a:cubicBezTo>
                  <a:pt x="2778880" y="1164605"/>
                  <a:pt x="2795954" y="1172307"/>
                  <a:pt x="2813539" y="1178169"/>
                </a:cubicBezTo>
                <a:cubicBezTo>
                  <a:pt x="2826354" y="1190984"/>
                  <a:pt x="2866293" y="1223509"/>
                  <a:pt x="2866293" y="1248507"/>
                </a:cubicBezTo>
                <a:cubicBezTo>
                  <a:pt x="2866293" y="1303043"/>
                  <a:pt x="2790982" y="1297906"/>
                  <a:pt x="2760785" y="1301261"/>
                </a:cubicBezTo>
                <a:cubicBezTo>
                  <a:pt x="2684827" y="1309701"/>
                  <a:pt x="2608569" y="1316342"/>
                  <a:pt x="2532185" y="1318846"/>
                </a:cubicBezTo>
                <a:cubicBezTo>
                  <a:pt x="2250921" y="1328068"/>
                  <a:pt x="1969509" y="1332411"/>
                  <a:pt x="1688123" y="1336431"/>
                </a:cubicBezTo>
                <a:lnTo>
                  <a:pt x="70339" y="1354015"/>
                </a:lnTo>
                <a:cubicBezTo>
                  <a:pt x="58616" y="1359877"/>
                  <a:pt x="44438" y="1362332"/>
                  <a:pt x="35170" y="1371600"/>
                </a:cubicBezTo>
                <a:cubicBezTo>
                  <a:pt x="4580" y="1402190"/>
                  <a:pt x="14189" y="1465319"/>
                  <a:pt x="35170" y="1494692"/>
                </a:cubicBezTo>
                <a:cubicBezTo>
                  <a:pt x="50406" y="1516023"/>
                  <a:pt x="105508" y="1529861"/>
                  <a:pt x="105508" y="1529861"/>
                </a:cubicBezTo>
                <a:cubicBezTo>
                  <a:pt x="246185" y="1524000"/>
                  <a:pt x="386768" y="1515065"/>
                  <a:pt x="527539" y="1512277"/>
                </a:cubicBezTo>
                <a:cubicBezTo>
                  <a:pt x="2019577" y="1482732"/>
                  <a:pt x="1424160" y="1551867"/>
                  <a:pt x="2022231" y="1477107"/>
                </a:cubicBezTo>
                <a:cubicBezTo>
                  <a:pt x="2291862" y="1482969"/>
                  <a:pt x="2565592" y="1447486"/>
                  <a:pt x="2831123" y="1494692"/>
                </a:cubicBezTo>
                <a:cubicBezTo>
                  <a:pt x="2871930" y="1501947"/>
                  <a:pt x="2826646" y="1578464"/>
                  <a:pt x="2813539" y="1617784"/>
                </a:cubicBezTo>
                <a:cubicBezTo>
                  <a:pt x="2808296" y="1633512"/>
                  <a:pt x="2791633" y="1643007"/>
                  <a:pt x="2778370" y="1652954"/>
                </a:cubicBezTo>
                <a:cubicBezTo>
                  <a:pt x="2757674" y="1668476"/>
                  <a:pt x="2711718" y="1681032"/>
                  <a:pt x="2690446" y="1688123"/>
                </a:cubicBezTo>
                <a:lnTo>
                  <a:pt x="457200" y="1670538"/>
                </a:lnTo>
                <a:cubicBezTo>
                  <a:pt x="310544" y="1670538"/>
                  <a:pt x="164241" y="1688123"/>
                  <a:pt x="17585" y="1688123"/>
                </a:cubicBezTo>
              </a:path>
            </a:pathLst>
          </a:custGeom>
          <a:noFill/>
          <a:ln w="371475" cap="rnd">
            <a:solidFill>
              <a:srgbClr val="00FF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8915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9598" y="261026"/>
            <a:ext cx="10990101" cy="1376513"/>
          </a:xfrm>
        </p:spPr>
        <p:txBody>
          <a:bodyPr/>
          <a:lstStyle/>
          <a:p>
            <a:pPr algn="l"/>
            <a:r>
              <a:rPr lang="nb-NO" dirty="0" smtClean="0"/>
              <a:t>Kontrollomfang beskrevet i systemspesifikk del </a:t>
            </a:r>
            <a:endParaRPr lang="nb-NO" dirty="0"/>
          </a:p>
        </p:txBody>
      </p:sp>
      <p:sp>
        <p:nvSpPr>
          <p:cNvPr id="4" name="Plassholder for lysbildenummer 3"/>
          <p:cNvSpPr>
            <a:spLocks noGrp="1"/>
          </p:cNvSpPr>
          <p:nvPr>
            <p:ph type="sldNum" sz="quarter" idx="10"/>
          </p:nvPr>
        </p:nvSpPr>
        <p:spPr/>
        <p:txBody>
          <a:bodyPr/>
          <a:lstStyle/>
          <a:p>
            <a:fld id="{F5E16789-BE1F-4013-B5E1-F7A037751CA3}" type="slidenum">
              <a:rPr lang="nb-NO" smtClean="0"/>
              <a:pPr/>
              <a:t>9</a:t>
            </a:fld>
            <a:endParaRPr lang="nb-NO"/>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83" y="1113127"/>
            <a:ext cx="3379898" cy="4932000"/>
          </a:xfrm>
          <a:prstGeom prst="rect">
            <a:avLst/>
          </a:prstGeom>
          <a:ln>
            <a:solidFill>
              <a:schemeClr val="bg1">
                <a:lumMod val="65000"/>
              </a:schemeClr>
            </a:solidFill>
          </a:ln>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7585" y="1113127"/>
            <a:ext cx="3379898" cy="4932000"/>
          </a:xfrm>
          <a:prstGeom prst="rect">
            <a:avLst/>
          </a:prstGeom>
          <a:ln>
            <a:solidFill>
              <a:schemeClr val="bg1">
                <a:lumMod val="65000"/>
              </a:schemeClr>
            </a:solidFill>
          </a:ln>
        </p:spPr>
      </p:pic>
      <p:pic>
        <p:nvPicPr>
          <p:cNvPr id="11" name="Bil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6887" y="1113127"/>
            <a:ext cx="3379898" cy="4932000"/>
          </a:xfrm>
          <a:prstGeom prst="rect">
            <a:avLst/>
          </a:prstGeom>
          <a:ln>
            <a:solidFill>
              <a:schemeClr val="bg1">
                <a:lumMod val="65000"/>
              </a:schemeClr>
            </a:solidFill>
          </a:ln>
        </p:spPr>
      </p:pic>
      <p:cxnSp>
        <p:nvCxnSpPr>
          <p:cNvPr id="21" name="Rett pil 20"/>
          <p:cNvCxnSpPr/>
          <p:nvPr/>
        </p:nvCxnSpPr>
        <p:spPr>
          <a:xfrm>
            <a:off x="3983543" y="2407688"/>
            <a:ext cx="618817"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680345" y="5511463"/>
            <a:ext cx="3398400" cy="752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ktangel 31"/>
          <p:cNvSpPr/>
          <p:nvPr/>
        </p:nvSpPr>
        <p:spPr>
          <a:xfrm>
            <a:off x="682726" y="5549282"/>
            <a:ext cx="3351631" cy="338554"/>
          </a:xfrm>
          <a:prstGeom prst="rect">
            <a:avLst/>
          </a:prstGeom>
          <a:noFill/>
        </p:spPr>
        <p:txBody>
          <a:bodyPr wrap="square">
            <a:spAutoFit/>
          </a:bodyPr>
          <a:lstStyle/>
          <a:p>
            <a:r>
              <a:rPr lang="nb-NO" sz="1600" i="1" dirty="0" smtClean="0">
                <a:solidFill>
                  <a:srgbClr val="FFFFFF"/>
                </a:solidFill>
              </a:rPr>
              <a:t>Sjekklister fordelt på kategorier.</a:t>
            </a:r>
            <a:endParaRPr lang="nb-NO" sz="1600" i="1" dirty="0">
              <a:solidFill>
                <a:srgbClr val="FFFFFF"/>
              </a:solidFill>
            </a:endParaRPr>
          </a:p>
        </p:txBody>
      </p:sp>
      <p:sp>
        <p:nvSpPr>
          <p:cNvPr id="18" name="Rektangel 17"/>
          <p:cNvSpPr/>
          <p:nvPr/>
        </p:nvSpPr>
        <p:spPr>
          <a:xfrm>
            <a:off x="4487264" y="5511463"/>
            <a:ext cx="3398400" cy="752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p:cNvSpPr/>
          <p:nvPr/>
        </p:nvSpPr>
        <p:spPr>
          <a:xfrm>
            <a:off x="4492823" y="5549282"/>
            <a:ext cx="3351631" cy="584775"/>
          </a:xfrm>
          <a:prstGeom prst="rect">
            <a:avLst/>
          </a:prstGeom>
          <a:noFill/>
        </p:spPr>
        <p:txBody>
          <a:bodyPr wrap="square">
            <a:spAutoFit/>
          </a:bodyPr>
          <a:lstStyle/>
          <a:p>
            <a:r>
              <a:rPr lang="nb-NO" sz="1600" i="1" dirty="0">
                <a:solidFill>
                  <a:srgbClr val="FFFFFF"/>
                </a:solidFill>
              </a:rPr>
              <a:t>Eks. sjekkliste </a:t>
            </a:r>
            <a:r>
              <a:rPr lang="nb-NO" sz="1600" i="1" dirty="0" smtClean="0">
                <a:solidFill>
                  <a:srgbClr val="FFFFFF"/>
                </a:solidFill>
              </a:rPr>
              <a:t>for </a:t>
            </a:r>
            <a:br>
              <a:rPr lang="nb-NO" sz="1600" i="1" dirty="0" smtClean="0">
                <a:solidFill>
                  <a:srgbClr val="FFFFFF"/>
                </a:solidFill>
              </a:rPr>
            </a:br>
            <a:r>
              <a:rPr lang="nb-NO" sz="1600" i="1" dirty="0" smtClean="0">
                <a:solidFill>
                  <a:srgbClr val="FFFFFF"/>
                </a:solidFill>
              </a:rPr>
              <a:t>pos. 01 «Dokumentasjon</a:t>
            </a:r>
            <a:r>
              <a:rPr lang="nb-NO" sz="1600" i="1" dirty="0">
                <a:solidFill>
                  <a:srgbClr val="FFFFFF"/>
                </a:solidFill>
              </a:rPr>
              <a:t>»</a:t>
            </a:r>
          </a:p>
        </p:txBody>
      </p:sp>
      <p:sp>
        <p:nvSpPr>
          <p:cNvPr id="20" name="Rektangel 19"/>
          <p:cNvSpPr/>
          <p:nvPr/>
        </p:nvSpPr>
        <p:spPr>
          <a:xfrm>
            <a:off x="8300537" y="5511463"/>
            <a:ext cx="3392598" cy="752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p:cNvSpPr/>
          <p:nvPr/>
        </p:nvSpPr>
        <p:spPr>
          <a:xfrm>
            <a:off x="8300537" y="5549282"/>
            <a:ext cx="3351631" cy="584775"/>
          </a:xfrm>
          <a:prstGeom prst="rect">
            <a:avLst/>
          </a:prstGeom>
          <a:noFill/>
        </p:spPr>
        <p:txBody>
          <a:bodyPr wrap="square">
            <a:spAutoFit/>
          </a:bodyPr>
          <a:lstStyle/>
          <a:p>
            <a:r>
              <a:rPr lang="nb-NO" sz="1600" i="1" dirty="0">
                <a:solidFill>
                  <a:srgbClr val="FFFFFF"/>
                </a:solidFill>
              </a:rPr>
              <a:t>Eks. veiledningsskjema til </a:t>
            </a:r>
            <a:r>
              <a:rPr lang="nb-NO" sz="1600" i="1" dirty="0" smtClean="0">
                <a:solidFill>
                  <a:srgbClr val="FFFFFF"/>
                </a:solidFill>
              </a:rPr>
              <a:t>pos</a:t>
            </a:r>
            <a:r>
              <a:rPr lang="nb-NO" sz="1600" i="1" dirty="0">
                <a:solidFill>
                  <a:srgbClr val="FFFFFF"/>
                </a:solidFill>
              </a:rPr>
              <a:t>. </a:t>
            </a:r>
            <a:r>
              <a:rPr lang="nb-NO" sz="1600" i="1" dirty="0" smtClean="0">
                <a:solidFill>
                  <a:srgbClr val="FFFFFF"/>
                </a:solidFill>
              </a:rPr>
              <a:t>1-4 «Beregninger/dimensjonering»</a:t>
            </a:r>
            <a:endParaRPr lang="nb-NO" sz="1600" i="1" dirty="0">
              <a:solidFill>
                <a:srgbClr val="FFFFFF"/>
              </a:solidFill>
            </a:endParaRPr>
          </a:p>
        </p:txBody>
      </p:sp>
      <p:sp>
        <p:nvSpPr>
          <p:cNvPr id="29" name="Avrundet rektangel 28"/>
          <p:cNvSpPr/>
          <p:nvPr/>
        </p:nvSpPr>
        <p:spPr>
          <a:xfrm>
            <a:off x="4814887" y="2621755"/>
            <a:ext cx="2820987" cy="548481"/>
          </a:xfrm>
          <a:prstGeom prst="roundRect">
            <a:avLst/>
          </a:prstGeom>
          <a:noFill/>
          <a:ln w="254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Avrundet rektangel 34"/>
          <p:cNvSpPr/>
          <p:nvPr/>
        </p:nvSpPr>
        <p:spPr>
          <a:xfrm>
            <a:off x="8534400" y="2419350"/>
            <a:ext cx="3012439" cy="1709187"/>
          </a:xfrm>
          <a:prstGeom prst="roundRect">
            <a:avLst/>
          </a:prstGeom>
          <a:noFill/>
          <a:ln w="254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6" name="Rett pil 35"/>
          <p:cNvCxnSpPr/>
          <p:nvPr/>
        </p:nvCxnSpPr>
        <p:spPr>
          <a:xfrm>
            <a:off x="7798734" y="2916323"/>
            <a:ext cx="618817" cy="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37" name="Avrundet rektangel 36"/>
          <p:cNvSpPr/>
          <p:nvPr/>
        </p:nvSpPr>
        <p:spPr>
          <a:xfrm>
            <a:off x="1021713" y="2314575"/>
            <a:ext cx="2800350" cy="162365"/>
          </a:xfrm>
          <a:prstGeom prst="roundRect">
            <a:avLst/>
          </a:prstGeom>
          <a:noFill/>
          <a:ln w="254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32159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3B6E8F"/>
      </a:dk2>
      <a:lt2>
        <a:srgbClr val="D8D9DA"/>
      </a:lt2>
      <a:accent1>
        <a:srgbClr val="3B6E8F"/>
      </a:accent1>
      <a:accent2>
        <a:srgbClr val="6F2671"/>
      </a:accent2>
      <a:accent3>
        <a:srgbClr val="A0CF67"/>
      </a:accent3>
      <a:accent4>
        <a:srgbClr val="80A1B6"/>
      </a:accent4>
      <a:accent5>
        <a:srgbClr val="B51E3A"/>
      </a:accent5>
      <a:accent6>
        <a:srgbClr val="D8D9DA"/>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l_v2-2.potx" id="{C3534136-5939-4E7E-BCB3-F0ECE31E81F3}" vid="{7728DF35-6524-4609-B64C-C13A986C55E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Mal_v2-2</Template>
  <TotalTime>1755</TotalTime>
  <Words>1589</Words>
  <Application>Microsoft Office PowerPoint</Application>
  <PresentationFormat>Egendefinert</PresentationFormat>
  <Paragraphs>299</Paragraphs>
  <Slides>33</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33</vt:i4>
      </vt:variant>
    </vt:vector>
  </HeadingPairs>
  <TitlesOfParts>
    <vt:vector size="37" baseType="lpstr">
      <vt:lpstr>Arial</vt:lpstr>
      <vt:lpstr>Arial Black</vt:lpstr>
      <vt:lpstr>Calibri</vt:lpstr>
      <vt:lpstr>Office-tema</vt:lpstr>
      <vt:lpstr>PowerPoint-presentasjon</vt:lpstr>
      <vt:lpstr>Bakgrunn</vt:lpstr>
      <vt:lpstr>Kontrollveiledningens struktur</vt:lpstr>
      <vt:lpstr>Formål</vt:lpstr>
      <vt:lpstr>Omfang</vt:lpstr>
      <vt:lpstr>Kontrollørens kompetanse</vt:lpstr>
      <vt:lpstr>Kontrollørens rolle</vt:lpstr>
      <vt:lpstr>Kontrollomfang</vt:lpstr>
      <vt:lpstr>Kontrollomfang beskrevet i systemspesifikk del </vt:lpstr>
      <vt:lpstr>Behandling av feil og mangler</vt:lpstr>
      <vt:lpstr>Kategorisering av avvik</vt:lpstr>
      <vt:lpstr>Veiledning for kategorisering</vt:lpstr>
      <vt:lpstr>Anleggsvurdering</vt:lpstr>
      <vt:lpstr>Veiledning for trekk i anleggsvurderingen</vt:lpstr>
      <vt:lpstr>Modell for kategorisering av funn og anleggsvurdering</vt:lpstr>
      <vt:lpstr>Gjennomføring av kontroll</vt:lpstr>
      <vt:lpstr>Fellesbestemmelser for alle systemtyper</vt:lpstr>
      <vt:lpstr>Systemspesifikk del</vt:lpstr>
      <vt:lpstr>Del A-1. Sjekklister NS-EN 12845</vt:lpstr>
      <vt:lpstr>Del A-2. Veiledningsskjema NS-EN 12845</vt:lpstr>
      <vt:lpstr>Karaktermatrise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Mette Lindbæk</dc:creator>
  <cp:lastModifiedBy>Kristian Grimstvedt</cp:lastModifiedBy>
  <cp:revision>98</cp:revision>
  <dcterms:created xsi:type="dcterms:W3CDTF">2016-09-02T11:46:34Z</dcterms:created>
  <dcterms:modified xsi:type="dcterms:W3CDTF">2016-12-13T11:49:11Z</dcterms:modified>
</cp:coreProperties>
</file>